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1" r:id="rId5"/>
    <p:sldId id="276" r:id="rId6"/>
    <p:sldId id="262" r:id="rId7"/>
    <p:sldId id="278" r:id="rId8"/>
    <p:sldId id="277" r:id="rId9"/>
    <p:sldId id="280" r:id="rId10"/>
    <p:sldId id="264" r:id="rId11"/>
    <p:sldId id="282" r:id="rId12"/>
    <p:sldId id="270" r:id="rId13"/>
    <p:sldId id="271" r:id="rId14"/>
    <p:sldId id="274" r:id="rId15"/>
  </p:sldIdLst>
  <p:sldSz cx="18288000" cy="10287000"/>
  <p:notesSz cx="6858000" cy="9144000"/>
  <p:embeddedFontLst>
    <p:embeddedFont>
      <p:font typeface="Canva Sans" panose="020B0604020202020204" charset="0"/>
      <p:regular r:id="rId16"/>
    </p:embeddedFont>
    <p:embeddedFont>
      <p:font typeface="Inter Bold" panose="020B0604020202020204" charset="0"/>
      <p:regular r:id="rId17"/>
    </p:embeddedFont>
    <p:embeddedFont>
      <p:font typeface="Montserrat" panose="00000500000000000000" pitchFamily="2" charset="0"/>
      <p:regular r:id="rId18"/>
      <p:bold r:id="rId19"/>
      <p:italic r:id="rId20"/>
      <p:boldItalic r:id="rId21"/>
    </p:embeddedFont>
    <p:embeddedFont>
      <p:font typeface="Montserrat Bold" panose="00000800000000000000" charset="0"/>
      <p:regular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75A12-1A54-4D04-A523-E50C85B001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128CA62-D50F-4DFF-9878-FE9E4FA65C5B}">
      <dgm:prSet phldrT="[Text]" custT="1"/>
      <dgm:spPr>
        <a:solidFill>
          <a:schemeClr val="bg2"/>
        </a:solidFill>
        <a:ln>
          <a:solidFill>
            <a:schemeClr val="bg2">
              <a:lumMod val="25000"/>
            </a:schemeClr>
          </a:solidFill>
        </a:ln>
      </dgm:spPr>
      <dgm:t>
        <a:bodyPr/>
        <a:lstStyle/>
        <a:p>
          <a:pPr algn="ctr"/>
          <a:r>
            <a:rPr lang="en-US" sz="2400" b="1" dirty="0" err="1">
              <a:solidFill>
                <a:srgbClr val="002697"/>
              </a:solidFill>
              <a:latin typeface="Open Sans" panose="020B0606030504020204" pitchFamily="34" charset="0"/>
              <a:ea typeface="Open Sans" panose="020B0606030504020204" pitchFamily="34" charset="0"/>
              <a:cs typeface="Open Sans" panose="020B0606030504020204" pitchFamily="34" charset="0"/>
            </a:rPr>
            <a:t>Bộ</a:t>
          </a:r>
          <a:r>
            <a:rPr lang="en-US" sz="2400" b="1" dirty="0">
              <a:solidFill>
                <a:srgbClr val="002697"/>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rgbClr val="002697"/>
              </a:solidFill>
              <a:latin typeface="Open Sans" panose="020B0606030504020204" pitchFamily="34" charset="0"/>
              <a:ea typeface="Open Sans" panose="020B0606030504020204" pitchFamily="34" charset="0"/>
              <a:cs typeface="Open Sans" panose="020B0606030504020204" pitchFamily="34" charset="0"/>
            </a:rPr>
            <a:t>phận</a:t>
          </a:r>
          <a:endParaRPr lang="en-US" sz="2400" b="1" dirty="0">
            <a:solidFill>
              <a:srgbClr val="002697"/>
            </a:solidFill>
            <a:latin typeface="Open Sans" panose="020B0606030504020204" pitchFamily="34" charset="0"/>
            <a:ea typeface="Open Sans" panose="020B0606030504020204" pitchFamily="34" charset="0"/>
            <a:cs typeface="Open Sans" panose="020B0606030504020204" pitchFamily="34" charset="0"/>
          </a:endParaRPr>
        </a:p>
      </dgm:t>
    </dgm:pt>
    <dgm:pt modelId="{29186D92-FFEC-414A-8805-AD9D236B83C8}" type="parTrans" cxnId="{2AF86645-988B-435C-B208-3A3CBFF20E00}">
      <dgm:prSet/>
      <dgm:spPr/>
      <dgm:t>
        <a:bodyPr/>
        <a:lstStyle/>
        <a:p>
          <a:pPr algn="ctr"/>
          <a:endParaRPr lang="en-US"/>
        </a:p>
      </dgm:t>
    </dgm:pt>
    <dgm:pt modelId="{2A402037-DFE2-43B6-BA72-B52E2C6CD14C}" type="sibTrans" cxnId="{2AF86645-988B-435C-B208-3A3CBFF20E00}">
      <dgm:prSet/>
      <dgm:spPr/>
      <dgm:t>
        <a:bodyPr/>
        <a:lstStyle/>
        <a:p>
          <a:pPr algn="ctr"/>
          <a:endParaRPr lang="en-US"/>
        </a:p>
      </dgm:t>
    </dgm:pt>
    <dgm:pt modelId="{267C0085-A1A1-48F8-8ED0-D119B71E2F2A}">
      <dgm:prSet phldrT="[Text]" custT="1"/>
      <dgm:spPr>
        <a:solidFill>
          <a:srgbClr val="002697"/>
        </a:solidFill>
      </dgm:spPr>
      <dgm:t>
        <a:bodyPr/>
        <a:lstStyle/>
        <a:p>
          <a:pPr algn="ctr"/>
          <a:r>
            <a:rPr lang="en-US" sz="2400" b="1" dirty="0">
              <a:latin typeface="Open Sans" panose="020B0606030504020204" pitchFamily="34" charset="0"/>
              <a:ea typeface="Open Sans" panose="020B0606030504020204" pitchFamily="34" charset="0"/>
              <a:cs typeface="Open Sans" panose="020B0606030504020204" pitchFamily="34" charset="0"/>
            </a:rPr>
            <a:t>Quản </a:t>
          </a:r>
          <a:r>
            <a:rPr lang="en-US" sz="2400" b="1" dirty="0" err="1">
              <a:latin typeface="Open Sans" panose="020B0606030504020204" pitchFamily="34" charset="0"/>
              <a:ea typeface="Open Sans" panose="020B0606030504020204" pitchFamily="34" charset="0"/>
              <a:cs typeface="Open Sans" panose="020B0606030504020204" pitchFamily="34" charset="0"/>
            </a:rPr>
            <a:t>lý</a:t>
          </a:r>
          <a:endParaRPr lang="en-US" sz="2400" b="1" dirty="0">
            <a:latin typeface="Open Sans" panose="020B0606030504020204" pitchFamily="34" charset="0"/>
            <a:ea typeface="Open Sans" panose="020B0606030504020204" pitchFamily="34" charset="0"/>
            <a:cs typeface="Open Sans" panose="020B0606030504020204" pitchFamily="34" charset="0"/>
          </a:endParaRPr>
        </a:p>
      </dgm:t>
    </dgm:pt>
    <dgm:pt modelId="{B05D7EB3-9A45-4FBC-B27E-56001A8C6403}" type="parTrans" cxnId="{861B9D2E-FEFB-499A-A38D-71A9C85EAB04}">
      <dgm:prSet/>
      <dgm:spPr/>
      <dgm:t>
        <a:bodyPr/>
        <a:lstStyle/>
        <a:p>
          <a:pPr algn="ctr"/>
          <a:endParaRPr lang="en-US"/>
        </a:p>
      </dgm:t>
    </dgm:pt>
    <dgm:pt modelId="{1FB826D2-27F3-4A7E-A3DB-BA7C74BA99F9}" type="sibTrans" cxnId="{861B9D2E-FEFB-499A-A38D-71A9C85EAB04}">
      <dgm:prSet/>
      <dgm:spPr/>
      <dgm:t>
        <a:bodyPr/>
        <a:lstStyle/>
        <a:p>
          <a:pPr algn="ctr"/>
          <a:endParaRPr lang="en-US"/>
        </a:p>
      </dgm:t>
    </dgm:pt>
    <dgm:pt modelId="{F483B07A-1D51-4A14-AC74-934570C1E7CB}">
      <dgm:prSet phldrT="[Text]" custT="1"/>
      <dgm:spPr>
        <a:solidFill>
          <a:srgbClr val="002697"/>
        </a:solidFill>
      </dgm:spPr>
      <dgm:t>
        <a:bodyPr/>
        <a:lstStyle/>
        <a:p>
          <a:pPr algn="ctr"/>
          <a:r>
            <a:rPr lang="en-US" sz="2400" b="1" dirty="0" err="1">
              <a:latin typeface="Open Sans" panose="020B0606030504020204" pitchFamily="34" charset="0"/>
              <a:ea typeface="Open Sans" panose="020B0606030504020204" pitchFamily="34" charset="0"/>
              <a:cs typeface="Open Sans" panose="020B0606030504020204" pitchFamily="34" charset="0"/>
            </a:rPr>
            <a:t>Nhân</a:t>
          </a:r>
          <a:r>
            <a:rPr lang="en-US" sz="2400" b="1" dirty="0">
              <a:latin typeface="Open Sans" panose="020B0606030504020204" pitchFamily="34" charset="0"/>
              <a:ea typeface="Open Sans" panose="020B0606030504020204" pitchFamily="34" charset="0"/>
              <a:cs typeface="Open Sans" panose="020B0606030504020204" pitchFamily="34" charset="0"/>
            </a:rPr>
            <a:t> </a:t>
          </a:r>
          <a:r>
            <a:rPr lang="en-US" sz="2400" b="1" dirty="0" err="1">
              <a:latin typeface="Open Sans" panose="020B0606030504020204" pitchFamily="34" charset="0"/>
              <a:ea typeface="Open Sans" panose="020B0606030504020204" pitchFamily="34" charset="0"/>
              <a:cs typeface="Open Sans" panose="020B0606030504020204" pitchFamily="34" charset="0"/>
            </a:rPr>
            <a:t>viên</a:t>
          </a:r>
          <a:endParaRPr lang="en-US" sz="2400" b="1" dirty="0">
            <a:latin typeface="Open Sans" panose="020B0606030504020204" pitchFamily="34" charset="0"/>
            <a:ea typeface="Open Sans" panose="020B0606030504020204" pitchFamily="34" charset="0"/>
            <a:cs typeface="Open Sans" panose="020B0606030504020204" pitchFamily="34" charset="0"/>
          </a:endParaRPr>
        </a:p>
      </dgm:t>
    </dgm:pt>
    <dgm:pt modelId="{0CD150F3-9A7B-4F01-8B1A-568C6CEF295F}" type="parTrans" cxnId="{992BC3B7-BF1E-48CD-9B60-818F8765B9B4}">
      <dgm:prSet/>
      <dgm:spPr/>
      <dgm:t>
        <a:bodyPr/>
        <a:lstStyle/>
        <a:p>
          <a:pPr algn="ctr"/>
          <a:endParaRPr lang="en-US"/>
        </a:p>
      </dgm:t>
    </dgm:pt>
    <dgm:pt modelId="{DCF6B90B-A66D-4B02-A273-9D0BCA87FB77}" type="sibTrans" cxnId="{992BC3B7-BF1E-48CD-9B60-818F8765B9B4}">
      <dgm:prSet/>
      <dgm:spPr/>
      <dgm:t>
        <a:bodyPr/>
        <a:lstStyle/>
        <a:p>
          <a:pPr algn="ctr"/>
          <a:endParaRPr lang="en-US"/>
        </a:p>
      </dgm:t>
    </dgm:pt>
    <dgm:pt modelId="{2C05660F-19E3-483B-BE4E-9E7C3EC32C2F}" type="pres">
      <dgm:prSet presAssocID="{62575A12-1A54-4D04-A523-E50C85B00151}" presName="hierChild1" presStyleCnt="0">
        <dgm:presLayoutVars>
          <dgm:orgChart val="1"/>
          <dgm:chPref val="1"/>
          <dgm:dir/>
          <dgm:animOne val="branch"/>
          <dgm:animLvl val="lvl"/>
          <dgm:resizeHandles/>
        </dgm:presLayoutVars>
      </dgm:prSet>
      <dgm:spPr/>
    </dgm:pt>
    <dgm:pt modelId="{94206B40-DD11-4283-8297-30612F16DF60}" type="pres">
      <dgm:prSet presAssocID="{F128CA62-D50F-4DFF-9878-FE9E4FA65C5B}" presName="hierRoot1" presStyleCnt="0">
        <dgm:presLayoutVars>
          <dgm:hierBranch val="init"/>
        </dgm:presLayoutVars>
      </dgm:prSet>
      <dgm:spPr/>
    </dgm:pt>
    <dgm:pt modelId="{A81D3974-2035-4C09-B348-20EF772D8669}" type="pres">
      <dgm:prSet presAssocID="{F128CA62-D50F-4DFF-9878-FE9E4FA65C5B}" presName="rootComposite1" presStyleCnt="0"/>
      <dgm:spPr/>
    </dgm:pt>
    <dgm:pt modelId="{646B4167-4763-4039-AB05-1912B1F2DDE3}" type="pres">
      <dgm:prSet presAssocID="{F128CA62-D50F-4DFF-9878-FE9E4FA65C5B}" presName="rootText1" presStyleLbl="node0" presStyleIdx="0" presStyleCnt="1" custScaleX="88670" custScaleY="82542">
        <dgm:presLayoutVars>
          <dgm:chPref val="3"/>
        </dgm:presLayoutVars>
      </dgm:prSet>
      <dgm:spPr>
        <a:prstGeom prst="flowChartAlternateProcess">
          <a:avLst/>
        </a:prstGeom>
      </dgm:spPr>
    </dgm:pt>
    <dgm:pt modelId="{42B7A36E-9138-4B60-99C6-9C88F6A11BA5}" type="pres">
      <dgm:prSet presAssocID="{F128CA62-D50F-4DFF-9878-FE9E4FA65C5B}" presName="rootConnector1" presStyleLbl="node1" presStyleIdx="0" presStyleCnt="0"/>
      <dgm:spPr/>
    </dgm:pt>
    <dgm:pt modelId="{83A17B0C-92A7-4C7C-B509-BE89B2D9EB4D}" type="pres">
      <dgm:prSet presAssocID="{F128CA62-D50F-4DFF-9878-FE9E4FA65C5B}" presName="hierChild2" presStyleCnt="0"/>
      <dgm:spPr/>
    </dgm:pt>
    <dgm:pt modelId="{9C5C8E46-053D-400D-B14D-F614DC1EC87A}" type="pres">
      <dgm:prSet presAssocID="{B05D7EB3-9A45-4FBC-B27E-56001A8C6403}" presName="Name37" presStyleLbl="parChTrans1D2" presStyleIdx="0" presStyleCnt="2"/>
      <dgm:spPr/>
    </dgm:pt>
    <dgm:pt modelId="{D67F9937-F51B-432D-B246-D9D1246F4413}" type="pres">
      <dgm:prSet presAssocID="{267C0085-A1A1-48F8-8ED0-D119B71E2F2A}" presName="hierRoot2" presStyleCnt="0">
        <dgm:presLayoutVars>
          <dgm:hierBranch val="init"/>
        </dgm:presLayoutVars>
      </dgm:prSet>
      <dgm:spPr/>
    </dgm:pt>
    <dgm:pt modelId="{25066E83-D1FB-4C16-B8F4-72E3CEF362E9}" type="pres">
      <dgm:prSet presAssocID="{267C0085-A1A1-48F8-8ED0-D119B71E2F2A}" presName="rootComposite" presStyleCnt="0"/>
      <dgm:spPr/>
    </dgm:pt>
    <dgm:pt modelId="{EB956C2F-BF55-44ED-8BF5-08E555E57394}" type="pres">
      <dgm:prSet presAssocID="{267C0085-A1A1-48F8-8ED0-D119B71E2F2A}" presName="rootText" presStyleLbl="node2" presStyleIdx="0" presStyleCnt="2" custScaleX="89000" custScaleY="79651">
        <dgm:presLayoutVars>
          <dgm:chPref val="3"/>
        </dgm:presLayoutVars>
      </dgm:prSet>
      <dgm:spPr>
        <a:prstGeom prst="flowChartAlternateProcess">
          <a:avLst/>
        </a:prstGeom>
      </dgm:spPr>
    </dgm:pt>
    <dgm:pt modelId="{ACEE5B89-D27F-45FA-AA35-69466B940CC7}" type="pres">
      <dgm:prSet presAssocID="{267C0085-A1A1-48F8-8ED0-D119B71E2F2A}" presName="rootConnector" presStyleLbl="node2" presStyleIdx="0" presStyleCnt="2"/>
      <dgm:spPr/>
    </dgm:pt>
    <dgm:pt modelId="{1E2EDD57-F44E-485B-80F8-77B43B1F48BF}" type="pres">
      <dgm:prSet presAssocID="{267C0085-A1A1-48F8-8ED0-D119B71E2F2A}" presName="hierChild4" presStyleCnt="0"/>
      <dgm:spPr/>
    </dgm:pt>
    <dgm:pt modelId="{3BAF81A2-D82A-44D7-BAA4-44C004F4DBDD}" type="pres">
      <dgm:prSet presAssocID="{267C0085-A1A1-48F8-8ED0-D119B71E2F2A}" presName="hierChild5" presStyleCnt="0"/>
      <dgm:spPr/>
    </dgm:pt>
    <dgm:pt modelId="{23FBA620-8178-4CC6-AB63-E6EE57BF0523}" type="pres">
      <dgm:prSet presAssocID="{0CD150F3-9A7B-4F01-8B1A-568C6CEF295F}" presName="Name37" presStyleLbl="parChTrans1D2" presStyleIdx="1" presStyleCnt="2"/>
      <dgm:spPr/>
    </dgm:pt>
    <dgm:pt modelId="{48818983-3751-4655-9958-DCA841CA58AD}" type="pres">
      <dgm:prSet presAssocID="{F483B07A-1D51-4A14-AC74-934570C1E7CB}" presName="hierRoot2" presStyleCnt="0">
        <dgm:presLayoutVars>
          <dgm:hierBranch val="init"/>
        </dgm:presLayoutVars>
      </dgm:prSet>
      <dgm:spPr/>
    </dgm:pt>
    <dgm:pt modelId="{B98B3375-5BDE-4C2C-BA71-01FFEDC99093}" type="pres">
      <dgm:prSet presAssocID="{F483B07A-1D51-4A14-AC74-934570C1E7CB}" presName="rootComposite" presStyleCnt="0"/>
      <dgm:spPr/>
    </dgm:pt>
    <dgm:pt modelId="{D6B9E9D1-17C9-42AE-9023-84D6DC7D3AB7}" type="pres">
      <dgm:prSet presAssocID="{F483B07A-1D51-4A14-AC74-934570C1E7CB}" presName="rootText" presStyleLbl="node2" presStyleIdx="1" presStyleCnt="2" custScaleX="91181" custScaleY="80205" custLinFactNeighborX="6629" custLinFactNeighborY="1072">
        <dgm:presLayoutVars>
          <dgm:chPref val="3"/>
        </dgm:presLayoutVars>
      </dgm:prSet>
      <dgm:spPr>
        <a:prstGeom prst="flowChartAlternateProcess">
          <a:avLst/>
        </a:prstGeom>
      </dgm:spPr>
    </dgm:pt>
    <dgm:pt modelId="{6F3EDBA3-6CDA-41B5-AE60-9C1E0BFAD53B}" type="pres">
      <dgm:prSet presAssocID="{F483B07A-1D51-4A14-AC74-934570C1E7CB}" presName="rootConnector" presStyleLbl="node2" presStyleIdx="1" presStyleCnt="2"/>
      <dgm:spPr/>
    </dgm:pt>
    <dgm:pt modelId="{37264348-613D-4EED-8F87-C856D637CC0B}" type="pres">
      <dgm:prSet presAssocID="{F483B07A-1D51-4A14-AC74-934570C1E7CB}" presName="hierChild4" presStyleCnt="0"/>
      <dgm:spPr/>
    </dgm:pt>
    <dgm:pt modelId="{C3F7D88A-4F93-481C-AA9C-6716C12BF1F0}" type="pres">
      <dgm:prSet presAssocID="{F483B07A-1D51-4A14-AC74-934570C1E7CB}" presName="hierChild5" presStyleCnt="0"/>
      <dgm:spPr/>
    </dgm:pt>
    <dgm:pt modelId="{3E94E3F7-11AA-4278-B403-2CA9F656EDCF}" type="pres">
      <dgm:prSet presAssocID="{F128CA62-D50F-4DFF-9878-FE9E4FA65C5B}" presName="hierChild3" presStyleCnt="0"/>
      <dgm:spPr/>
    </dgm:pt>
  </dgm:ptLst>
  <dgm:cxnLst>
    <dgm:cxn modelId="{12BE790A-638B-4106-B1EE-9C88603A4909}" type="presOf" srcId="{267C0085-A1A1-48F8-8ED0-D119B71E2F2A}" destId="{ACEE5B89-D27F-45FA-AA35-69466B940CC7}" srcOrd="1" destOrd="0" presId="urn:microsoft.com/office/officeart/2005/8/layout/orgChart1"/>
    <dgm:cxn modelId="{5479200D-4812-4FAB-8E29-12384E0BA658}" type="presOf" srcId="{F128CA62-D50F-4DFF-9878-FE9E4FA65C5B}" destId="{646B4167-4763-4039-AB05-1912B1F2DDE3}" srcOrd="0" destOrd="0" presId="urn:microsoft.com/office/officeart/2005/8/layout/orgChart1"/>
    <dgm:cxn modelId="{56879A22-4E05-49BA-94FD-51E36FD41D19}" type="presOf" srcId="{62575A12-1A54-4D04-A523-E50C85B00151}" destId="{2C05660F-19E3-483B-BE4E-9E7C3EC32C2F}" srcOrd="0" destOrd="0" presId="urn:microsoft.com/office/officeart/2005/8/layout/orgChart1"/>
    <dgm:cxn modelId="{861B9D2E-FEFB-499A-A38D-71A9C85EAB04}" srcId="{F128CA62-D50F-4DFF-9878-FE9E4FA65C5B}" destId="{267C0085-A1A1-48F8-8ED0-D119B71E2F2A}" srcOrd="0" destOrd="0" parTransId="{B05D7EB3-9A45-4FBC-B27E-56001A8C6403}" sibTransId="{1FB826D2-27F3-4A7E-A3DB-BA7C74BA99F9}"/>
    <dgm:cxn modelId="{7D0F4E3A-E95C-4EDA-A002-C354D3A2E2F0}" type="presOf" srcId="{0CD150F3-9A7B-4F01-8B1A-568C6CEF295F}" destId="{23FBA620-8178-4CC6-AB63-E6EE57BF0523}" srcOrd="0" destOrd="0" presId="urn:microsoft.com/office/officeart/2005/8/layout/orgChart1"/>
    <dgm:cxn modelId="{2AF86645-988B-435C-B208-3A3CBFF20E00}" srcId="{62575A12-1A54-4D04-A523-E50C85B00151}" destId="{F128CA62-D50F-4DFF-9878-FE9E4FA65C5B}" srcOrd="0" destOrd="0" parTransId="{29186D92-FFEC-414A-8805-AD9D236B83C8}" sibTransId="{2A402037-DFE2-43B6-BA72-B52E2C6CD14C}"/>
    <dgm:cxn modelId="{465D7252-44A5-445E-9338-1A18DCAC36B4}" type="presOf" srcId="{F483B07A-1D51-4A14-AC74-934570C1E7CB}" destId="{6F3EDBA3-6CDA-41B5-AE60-9C1E0BFAD53B}" srcOrd="1" destOrd="0" presId="urn:microsoft.com/office/officeart/2005/8/layout/orgChart1"/>
    <dgm:cxn modelId="{EAF88378-C138-4330-BAB6-9B4F42D0110B}" type="presOf" srcId="{B05D7EB3-9A45-4FBC-B27E-56001A8C6403}" destId="{9C5C8E46-053D-400D-B14D-F614DC1EC87A}" srcOrd="0" destOrd="0" presId="urn:microsoft.com/office/officeart/2005/8/layout/orgChart1"/>
    <dgm:cxn modelId="{992BC3B7-BF1E-48CD-9B60-818F8765B9B4}" srcId="{F128CA62-D50F-4DFF-9878-FE9E4FA65C5B}" destId="{F483B07A-1D51-4A14-AC74-934570C1E7CB}" srcOrd="1" destOrd="0" parTransId="{0CD150F3-9A7B-4F01-8B1A-568C6CEF295F}" sibTransId="{DCF6B90B-A66D-4B02-A273-9D0BCA87FB77}"/>
    <dgm:cxn modelId="{B46B28D9-288B-4E3A-88E0-41DC66CFEE31}" type="presOf" srcId="{267C0085-A1A1-48F8-8ED0-D119B71E2F2A}" destId="{EB956C2F-BF55-44ED-8BF5-08E555E57394}" srcOrd="0" destOrd="0" presId="urn:microsoft.com/office/officeart/2005/8/layout/orgChart1"/>
    <dgm:cxn modelId="{D7DA17DE-3405-4CE3-BD3E-A6CC6540152E}" type="presOf" srcId="{F128CA62-D50F-4DFF-9878-FE9E4FA65C5B}" destId="{42B7A36E-9138-4B60-99C6-9C88F6A11BA5}" srcOrd="1" destOrd="0" presId="urn:microsoft.com/office/officeart/2005/8/layout/orgChart1"/>
    <dgm:cxn modelId="{7AF4C0E2-66D9-41B8-ABDB-793A9EDE45C3}" type="presOf" srcId="{F483B07A-1D51-4A14-AC74-934570C1E7CB}" destId="{D6B9E9D1-17C9-42AE-9023-84D6DC7D3AB7}" srcOrd="0" destOrd="0" presId="urn:microsoft.com/office/officeart/2005/8/layout/orgChart1"/>
    <dgm:cxn modelId="{B63B72D2-E10B-4C0C-BB6E-2B90A65C9000}" type="presParOf" srcId="{2C05660F-19E3-483B-BE4E-9E7C3EC32C2F}" destId="{94206B40-DD11-4283-8297-30612F16DF60}" srcOrd="0" destOrd="0" presId="urn:microsoft.com/office/officeart/2005/8/layout/orgChart1"/>
    <dgm:cxn modelId="{B9AD732D-B969-4389-98A5-09FB95BF682D}" type="presParOf" srcId="{94206B40-DD11-4283-8297-30612F16DF60}" destId="{A81D3974-2035-4C09-B348-20EF772D8669}" srcOrd="0" destOrd="0" presId="urn:microsoft.com/office/officeart/2005/8/layout/orgChart1"/>
    <dgm:cxn modelId="{83DEFFC2-213E-479A-8A9D-E85F46BC2530}" type="presParOf" srcId="{A81D3974-2035-4C09-B348-20EF772D8669}" destId="{646B4167-4763-4039-AB05-1912B1F2DDE3}" srcOrd="0" destOrd="0" presId="urn:microsoft.com/office/officeart/2005/8/layout/orgChart1"/>
    <dgm:cxn modelId="{1CCD0B2C-89BA-43F2-A52D-E470857D8ED7}" type="presParOf" srcId="{A81D3974-2035-4C09-B348-20EF772D8669}" destId="{42B7A36E-9138-4B60-99C6-9C88F6A11BA5}" srcOrd="1" destOrd="0" presId="urn:microsoft.com/office/officeart/2005/8/layout/orgChart1"/>
    <dgm:cxn modelId="{AE186792-BBE6-43A2-B2F6-DE50FC1AB950}" type="presParOf" srcId="{94206B40-DD11-4283-8297-30612F16DF60}" destId="{83A17B0C-92A7-4C7C-B509-BE89B2D9EB4D}" srcOrd="1" destOrd="0" presId="urn:microsoft.com/office/officeart/2005/8/layout/orgChart1"/>
    <dgm:cxn modelId="{4ACFD08A-167A-46DA-ABA0-432F7998D983}" type="presParOf" srcId="{83A17B0C-92A7-4C7C-B509-BE89B2D9EB4D}" destId="{9C5C8E46-053D-400D-B14D-F614DC1EC87A}" srcOrd="0" destOrd="0" presId="urn:microsoft.com/office/officeart/2005/8/layout/orgChart1"/>
    <dgm:cxn modelId="{E014736C-DFE3-4584-B6AE-6995D43EBC0A}" type="presParOf" srcId="{83A17B0C-92A7-4C7C-B509-BE89B2D9EB4D}" destId="{D67F9937-F51B-432D-B246-D9D1246F4413}" srcOrd="1" destOrd="0" presId="urn:microsoft.com/office/officeart/2005/8/layout/orgChart1"/>
    <dgm:cxn modelId="{3561C9FF-8DAC-4090-BD6F-DF5A233CE479}" type="presParOf" srcId="{D67F9937-F51B-432D-B246-D9D1246F4413}" destId="{25066E83-D1FB-4C16-B8F4-72E3CEF362E9}" srcOrd="0" destOrd="0" presId="urn:microsoft.com/office/officeart/2005/8/layout/orgChart1"/>
    <dgm:cxn modelId="{9957565E-BB8B-415A-8142-D9A4739010CC}" type="presParOf" srcId="{25066E83-D1FB-4C16-B8F4-72E3CEF362E9}" destId="{EB956C2F-BF55-44ED-8BF5-08E555E57394}" srcOrd="0" destOrd="0" presId="urn:microsoft.com/office/officeart/2005/8/layout/orgChart1"/>
    <dgm:cxn modelId="{B5675D0F-3CE7-4264-A3BA-B6328BB25CDA}" type="presParOf" srcId="{25066E83-D1FB-4C16-B8F4-72E3CEF362E9}" destId="{ACEE5B89-D27F-45FA-AA35-69466B940CC7}" srcOrd="1" destOrd="0" presId="urn:microsoft.com/office/officeart/2005/8/layout/orgChart1"/>
    <dgm:cxn modelId="{3DFD4510-A370-4601-9FEB-6AD8529860F1}" type="presParOf" srcId="{D67F9937-F51B-432D-B246-D9D1246F4413}" destId="{1E2EDD57-F44E-485B-80F8-77B43B1F48BF}" srcOrd="1" destOrd="0" presId="urn:microsoft.com/office/officeart/2005/8/layout/orgChart1"/>
    <dgm:cxn modelId="{B5DF794F-AA35-41A0-9718-AB2C3644A4AE}" type="presParOf" srcId="{D67F9937-F51B-432D-B246-D9D1246F4413}" destId="{3BAF81A2-D82A-44D7-BAA4-44C004F4DBDD}" srcOrd="2" destOrd="0" presId="urn:microsoft.com/office/officeart/2005/8/layout/orgChart1"/>
    <dgm:cxn modelId="{E626200F-AB5F-4C69-83D0-4BDD3DE939AB}" type="presParOf" srcId="{83A17B0C-92A7-4C7C-B509-BE89B2D9EB4D}" destId="{23FBA620-8178-4CC6-AB63-E6EE57BF0523}" srcOrd="2" destOrd="0" presId="urn:microsoft.com/office/officeart/2005/8/layout/orgChart1"/>
    <dgm:cxn modelId="{71A86085-72E1-498B-8F06-1D4EC564030A}" type="presParOf" srcId="{83A17B0C-92A7-4C7C-B509-BE89B2D9EB4D}" destId="{48818983-3751-4655-9958-DCA841CA58AD}" srcOrd="3" destOrd="0" presId="urn:microsoft.com/office/officeart/2005/8/layout/orgChart1"/>
    <dgm:cxn modelId="{55AC4068-2D4D-4DAB-8CA0-60C3646377D2}" type="presParOf" srcId="{48818983-3751-4655-9958-DCA841CA58AD}" destId="{B98B3375-5BDE-4C2C-BA71-01FFEDC99093}" srcOrd="0" destOrd="0" presId="urn:microsoft.com/office/officeart/2005/8/layout/orgChart1"/>
    <dgm:cxn modelId="{4E024D76-B667-41AB-B5EE-66F400B4C90D}" type="presParOf" srcId="{B98B3375-5BDE-4C2C-BA71-01FFEDC99093}" destId="{D6B9E9D1-17C9-42AE-9023-84D6DC7D3AB7}" srcOrd="0" destOrd="0" presId="urn:microsoft.com/office/officeart/2005/8/layout/orgChart1"/>
    <dgm:cxn modelId="{280B6866-B0BD-4F87-B25F-CBF40AD16FDF}" type="presParOf" srcId="{B98B3375-5BDE-4C2C-BA71-01FFEDC99093}" destId="{6F3EDBA3-6CDA-41B5-AE60-9C1E0BFAD53B}" srcOrd="1" destOrd="0" presId="urn:microsoft.com/office/officeart/2005/8/layout/orgChart1"/>
    <dgm:cxn modelId="{48D56FEC-059C-426B-B4A6-F045E8978326}" type="presParOf" srcId="{48818983-3751-4655-9958-DCA841CA58AD}" destId="{37264348-613D-4EED-8F87-C856D637CC0B}" srcOrd="1" destOrd="0" presId="urn:microsoft.com/office/officeart/2005/8/layout/orgChart1"/>
    <dgm:cxn modelId="{D99EF286-E26F-46C8-A31C-3D9AFF21311F}" type="presParOf" srcId="{48818983-3751-4655-9958-DCA841CA58AD}" destId="{C3F7D88A-4F93-481C-AA9C-6716C12BF1F0}" srcOrd="2" destOrd="0" presId="urn:microsoft.com/office/officeart/2005/8/layout/orgChart1"/>
    <dgm:cxn modelId="{702F5C5B-8620-4D3C-A867-9EF05291E398}" type="presParOf" srcId="{94206B40-DD11-4283-8297-30612F16DF60}" destId="{3E94E3F7-11AA-4278-B403-2CA9F656EDC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BA620-8178-4CC6-AB63-E6EE57BF0523}">
      <dsp:nvSpPr>
        <dsp:cNvPr id="0" name=""/>
        <dsp:cNvSpPr/>
      </dsp:nvSpPr>
      <dsp:spPr>
        <a:xfrm>
          <a:off x="3048011" y="1388277"/>
          <a:ext cx="1667228" cy="652253"/>
        </a:xfrm>
        <a:custGeom>
          <a:avLst/>
          <a:gdLst/>
          <a:ahLst/>
          <a:cxnLst/>
          <a:rect l="0" t="0" r="0" b="0"/>
          <a:pathLst>
            <a:path>
              <a:moveTo>
                <a:pt x="0" y="0"/>
              </a:moveTo>
              <a:lnTo>
                <a:pt x="0" y="334243"/>
              </a:lnTo>
              <a:lnTo>
                <a:pt x="1667228" y="334243"/>
              </a:lnTo>
              <a:lnTo>
                <a:pt x="1667228" y="6522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C8E46-053D-400D-B14D-F614DC1EC87A}">
      <dsp:nvSpPr>
        <dsp:cNvPr id="0" name=""/>
        <dsp:cNvSpPr/>
      </dsp:nvSpPr>
      <dsp:spPr>
        <a:xfrm>
          <a:off x="1349218" y="1388277"/>
          <a:ext cx="1698792" cy="636019"/>
        </a:xfrm>
        <a:custGeom>
          <a:avLst/>
          <a:gdLst/>
          <a:ahLst/>
          <a:cxnLst/>
          <a:rect l="0" t="0" r="0" b="0"/>
          <a:pathLst>
            <a:path>
              <a:moveTo>
                <a:pt x="1698792" y="0"/>
              </a:moveTo>
              <a:lnTo>
                <a:pt x="1698792" y="318009"/>
              </a:lnTo>
              <a:lnTo>
                <a:pt x="0" y="318009"/>
              </a:lnTo>
              <a:lnTo>
                <a:pt x="0" y="636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6B4167-4763-4039-AB05-1912B1F2DDE3}">
      <dsp:nvSpPr>
        <dsp:cNvPr id="0" name=""/>
        <dsp:cNvSpPr/>
      </dsp:nvSpPr>
      <dsp:spPr>
        <a:xfrm>
          <a:off x="1705253" y="138317"/>
          <a:ext cx="2685516" cy="1249959"/>
        </a:xfrm>
        <a:prstGeom prst="flowChartAlternateProcess">
          <a:avLst/>
        </a:prstGeom>
        <a:solidFill>
          <a:schemeClr val="bg2"/>
        </a:solidFill>
        <a:ln w="254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rgbClr val="002697"/>
              </a:solidFill>
              <a:latin typeface="Open Sans" panose="020B0606030504020204" pitchFamily="34" charset="0"/>
              <a:ea typeface="Open Sans" panose="020B0606030504020204" pitchFamily="34" charset="0"/>
              <a:cs typeface="Open Sans" panose="020B0606030504020204" pitchFamily="34" charset="0"/>
            </a:rPr>
            <a:t>Bộ</a:t>
          </a:r>
          <a:r>
            <a:rPr lang="en-US" sz="2400" b="1" kern="1200" dirty="0">
              <a:solidFill>
                <a:srgbClr val="002697"/>
              </a:solidFill>
              <a:latin typeface="Open Sans" panose="020B0606030504020204" pitchFamily="34" charset="0"/>
              <a:ea typeface="Open Sans" panose="020B0606030504020204" pitchFamily="34" charset="0"/>
              <a:cs typeface="Open Sans" panose="020B0606030504020204" pitchFamily="34" charset="0"/>
            </a:rPr>
            <a:t> </a:t>
          </a:r>
          <a:r>
            <a:rPr lang="en-US" sz="2400" b="1" kern="1200" dirty="0" err="1">
              <a:solidFill>
                <a:srgbClr val="002697"/>
              </a:solidFill>
              <a:latin typeface="Open Sans" panose="020B0606030504020204" pitchFamily="34" charset="0"/>
              <a:ea typeface="Open Sans" panose="020B0606030504020204" pitchFamily="34" charset="0"/>
              <a:cs typeface="Open Sans" panose="020B0606030504020204" pitchFamily="34" charset="0"/>
            </a:rPr>
            <a:t>phận</a:t>
          </a:r>
          <a:endParaRPr lang="en-US" sz="2400" b="1" kern="1200" dirty="0">
            <a:solidFill>
              <a:srgbClr val="002697"/>
            </a:solidFill>
            <a:latin typeface="Open Sans" panose="020B0606030504020204" pitchFamily="34" charset="0"/>
            <a:ea typeface="Open Sans" panose="020B0606030504020204" pitchFamily="34" charset="0"/>
            <a:cs typeface="Open Sans" panose="020B0606030504020204" pitchFamily="34" charset="0"/>
          </a:endParaRPr>
        </a:p>
      </dsp:txBody>
      <dsp:txXfrm>
        <a:off x="1766270" y="199334"/>
        <a:ext cx="2563482" cy="1127925"/>
      </dsp:txXfrm>
    </dsp:sp>
    <dsp:sp modelId="{EB956C2F-BF55-44ED-8BF5-08E555E57394}">
      <dsp:nvSpPr>
        <dsp:cNvPr id="0" name=""/>
        <dsp:cNvSpPr/>
      </dsp:nvSpPr>
      <dsp:spPr>
        <a:xfrm>
          <a:off x="1463" y="2024296"/>
          <a:ext cx="2695510" cy="1206180"/>
        </a:xfrm>
        <a:prstGeom prst="flowChartAlternateProcess">
          <a:avLst/>
        </a:prstGeom>
        <a:solidFill>
          <a:srgbClr val="00269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Open Sans" panose="020B0606030504020204" pitchFamily="34" charset="0"/>
              <a:ea typeface="Open Sans" panose="020B0606030504020204" pitchFamily="34" charset="0"/>
              <a:cs typeface="Open Sans" panose="020B0606030504020204" pitchFamily="34" charset="0"/>
            </a:rPr>
            <a:t>Quản </a:t>
          </a:r>
          <a:r>
            <a:rPr lang="en-US" sz="2400" b="1" kern="1200" dirty="0" err="1">
              <a:latin typeface="Open Sans" panose="020B0606030504020204" pitchFamily="34" charset="0"/>
              <a:ea typeface="Open Sans" panose="020B0606030504020204" pitchFamily="34" charset="0"/>
              <a:cs typeface="Open Sans" panose="020B0606030504020204" pitchFamily="34" charset="0"/>
            </a:rPr>
            <a:t>lý</a:t>
          </a:r>
          <a:endParaRPr lang="en-US" sz="24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60343" y="2083176"/>
        <a:ext cx="2577750" cy="1088420"/>
      </dsp:txXfrm>
    </dsp:sp>
    <dsp:sp modelId="{D6B9E9D1-17C9-42AE-9023-84D6DC7D3AB7}">
      <dsp:nvSpPr>
        <dsp:cNvPr id="0" name=""/>
        <dsp:cNvSpPr/>
      </dsp:nvSpPr>
      <dsp:spPr>
        <a:xfrm>
          <a:off x="3334457" y="2040530"/>
          <a:ext cx="2761565" cy="1214569"/>
        </a:xfrm>
        <a:prstGeom prst="flowChartAlternateProcess">
          <a:avLst/>
        </a:prstGeom>
        <a:solidFill>
          <a:srgbClr val="00269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err="1">
              <a:latin typeface="Open Sans" panose="020B0606030504020204" pitchFamily="34" charset="0"/>
              <a:ea typeface="Open Sans" panose="020B0606030504020204" pitchFamily="34" charset="0"/>
              <a:cs typeface="Open Sans" panose="020B0606030504020204" pitchFamily="34" charset="0"/>
            </a:rPr>
            <a:t>Nhân</a:t>
          </a:r>
          <a:r>
            <a:rPr lang="en-US" sz="2400" b="1" kern="1200" dirty="0">
              <a:latin typeface="Open Sans" panose="020B0606030504020204" pitchFamily="34" charset="0"/>
              <a:ea typeface="Open Sans" panose="020B0606030504020204" pitchFamily="34" charset="0"/>
              <a:cs typeface="Open Sans" panose="020B0606030504020204" pitchFamily="34" charset="0"/>
            </a:rPr>
            <a:t> </a:t>
          </a:r>
          <a:r>
            <a:rPr lang="en-US" sz="2400" b="1" kern="1200" dirty="0" err="1">
              <a:latin typeface="Open Sans" panose="020B0606030504020204" pitchFamily="34" charset="0"/>
              <a:ea typeface="Open Sans" panose="020B0606030504020204" pitchFamily="34" charset="0"/>
              <a:cs typeface="Open Sans" panose="020B0606030504020204" pitchFamily="34" charset="0"/>
            </a:rPr>
            <a:t>viên</a:t>
          </a:r>
          <a:endParaRPr lang="en-US" sz="24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3393746" y="2099819"/>
        <a:ext cx="2642987" cy="10959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image" Target="../media/image49.jpe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18.sv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 Id="rId27"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0.svg"/><Relationship Id="rId26" Type="http://schemas.openxmlformats.org/officeDocument/2006/relationships/image" Target="../media/image28.svg"/><Relationship Id="rId3" Type="http://schemas.openxmlformats.org/officeDocument/2006/relationships/image" Target="../media/image6.svg"/><Relationship Id="rId21" Type="http://schemas.openxmlformats.org/officeDocument/2006/relationships/image" Target="../media/image23.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5.png"/><Relationship Id="rId16" Type="http://schemas.openxmlformats.org/officeDocument/2006/relationships/image" Target="../media/image4.pn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6.sv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0.sv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em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98519" cy="10349167"/>
          </a:xfrm>
          <a:custGeom>
            <a:avLst/>
            <a:gdLst/>
            <a:ahLst/>
            <a:cxnLst/>
            <a:rect l="l" t="t" r="r" b="b"/>
            <a:pathLst>
              <a:path w="18398519" h="10349167">
                <a:moveTo>
                  <a:pt x="0" y="0"/>
                </a:moveTo>
                <a:lnTo>
                  <a:pt x="18398519" y="0"/>
                </a:lnTo>
                <a:lnTo>
                  <a:pt x="18398519" y="10349167"/>
                </a:lnTo>
                <a:lnTo>
                  <a:pt x="0" y="10349167"/>
                </a:lnTo>
                <a:lnTo>
                  <a:pt x="0" y="0"/>
                </a:lnTo>
                <a:close/>
              </a:path>
            </a:pathLst>
          </a:custGeom>
          <a:blipFill>
            <a:blip r:embed="rId2"/>
            <a:stretch>
              <a:fillRect l="-1662" t="-197" r="-4176" b="-5641"/>
            </a:stretch>
          </a:blipFill>
        </p:spPr>
        <p:txBody>
          <a:bodyPr/>
          <a:lstStyle/>
          <a:p>
            <a:endParaRPr lang="en-US"/>
          </a:p>
        </p:txBody>
      </p:sp>
      <p:sp>
        <p:nvSpPr>
          <p:cNvPr id="3" name="Freeform 3"/>
          <p:cNvSpPr/>
          <p:nvPr/>
        </p:nvSpPr>
        <p:spPr>
          <a:xfrm>
            <a:off x="8657839" y="3071633"/>
            <a:ext cx="1082842" cy="270711"/>
          </a:xfrm>
          <a:custGeom>
            <a:avLst/>
            <a:gdLst/>
            <a:ahLst/>
            <a:cxnLst/>
            <a:rect l="l" t="t" r="r" b="b"/>
            <a:pathLst>
              <a:path w="1082842" h="270711">
                <a:moveTo>
                  <a:pt x="0" y="0"/>
                </a:moveTo>
                <a:lnTo>
                  <a:pt x="1082842" y="0"/>
                </a:lnTo>
                <a:lnTo>
                  <a:pt x="1082842" y="270711"/>
                </a:lnTo>
                <a:lnTo>
                  <a:pt x="0" y="2707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327500" y="1642117"/>
            <a:ext cx="1404432" cy="1286641"/>
          </a:xfrm>
          <a:custGeom>
            <a:avLst/>
            <a:gdLst/>
            <a:ahLst/>
            <a:cxnLst/>
            <a:rect l="l" t="t" r="r" b="b"/>
            <a:pathLst>
              <a:path w="1404432" h="1286641">
                <a:moveTo>
                  <a:pt x="0" y="0"/>
                </a:moveTo>
                <a:lnTo>
                  <a:pt x="1404433" y="0"/>
                </a:lnTo>
                <a:lnTo>
                  <a:pt x="1404433" y="1286641"/>
                </a:lnTo>
                <a:lnTo>
                  <a:pt x="0" y="128664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071520" y="1951139"/>
            <a:ext cx="9787480" cy="399533"/>
          </a:xfrm>
          <a:prstGeom prst="rect">
            <a:avLst/>
          </a:prstGeom>
        </p:spPr>
        <p:txBody>
          <a:bodyPr wrap="square" lIns="0" tIns="0" rIns="0" bIns="0" rtlCol="0" anchor="t">
            <a:spAutoFit/>
          </a:bodyPr>
          <a:lstStyle/>
          <a:p>
            <a:pPr algn="ctr">
              <a:lnSpc>
                <a:spcPts val="3067"/>
              </a:lnSpc>
            </a:pPr>
            <a:r>
              <a:rPr lang="en-US" sz="3200" b="1" dirty="0">
                <a:solidFill>
                  <a:srgbClr val="000000"/>
                </a:solidFill>
                <a:latin typeface="Montserrat"/>
                <a:ea typeface="Montserrat"/>
                <a:cs typeface="Montserrat"/>
                <a:sym typeface="Montserrat"/>
              </a:rPr>
              <a:t>TRƯỜNG ĐẠI HỌC CÔNG NGHIỆP HÀ NỘI</a:t>
            </a:r>
          </a:p>
        </p:txBody>
      </p:sp>
      <p:sp>
        <p:nvSpPr>
          <p:cNvPr id="6" name="TextBox 6"/>
          <p:cNvSpPr txBox="1"/>
          <p:nvPr/>
        </p:nvSpPr>
        <p:spPr>
          <a:xfrm>
            <a:off x="6037469" y="2237312"/>
            <a:ext cx="6713515" cy="691446"/>
          </a:xfrm>
          <a:prstGeom prst="rect">
            <a:avLst/>
          </a:prstGeom>
        </p:spPr>
        <p:txBody>
          <a:bodyPr lIns="0" tIns="0" rIns="0" bIns="0" rtlCol="0" anchor="t">
            <a:spAutoFit/>
          </a:bodyPr>
          <a:lstStyle/>
          <a:p>
            <a:pPr algn="ctr">
              <a:lnSpc>
                <a:spcPts val="6076"/>
              </a:lnSpc>
              <a:spcBef>
                <a:spcPct val="0"/>
              </a:spcBef>
            </a:pPr>
            <a:r>
              <a:rPr lang="en-US" sz="3038" b="1" dirty="0">
                <a:solidFill>
                  <a:srgbClr val="035397"/>
                </a:solidFill>
                <a:latin typeface="Montserrat Bold"/>
                <a:ea typeface="Montserrat Bold"/>
                <a:cs typeface="Montserrat Bold"/>
                <a:sym typeface="Montserrat Bold"/>
              </a:rPr>
              <a:t>KHOA CÔNG NGHỆ THÔNG TIN</a:t>
            </a:r>
          </a:p>
        </p:txBody>
      </p:sp>
      <p:sp>
        <p:nvSpPr>
          <p:cNvPr id="7" name="TextBox 7"/>
          <p:cNvSpPr txBox="1"/>
          <p:nvPr/>
        </p:nvSpPr>
        <p:spPr>
          <a:xfrm>
            <a:off x="3327500" y="3659491"/>
            <a:ext cx="11743518" cy="1089515"/>
          </a:xfrm>
          <a:prstGeom prst="rect">
            <a:avLst/>
          </a:prstGeom>
        </p:spPr>
        <p:txBody>
          <a:bodyPr lIns="0" tIns="0" rIns="0" bIns="0" rtlCol="0" anchor="t">
            <a:spAutoFit/>
          </a:bodyPr>
          <a:lstStyle/>
          <a:p>
            <a:pPr algn="l">
              <a:lnSpc>
                <a:spcPts val="8929"/>
              </a:lnSpc>
            </a:pPr>
            <a:r>
              <a:rPr lang="en-US" sz="6378" b="1" spc="242">
                <a:solidFill>
                  <a:srgbClr val="0A73B4"/>
                </a:solidFill>
                <a:latin typeface="Montserrat Bold"/>
                <a:ea typeface="Montserrat Bold"/>
                <a:cs typeface="Montserrat Bold"/>
                <a:sym typeface="Montserrat Bold"/>
              </a:rPr>
              <a:t>KHÓA LUẬN TỐT NGHIỆP</a:t>
            </a:r>
          </a:p>
        </p:txBody>
      </p:sp>
      <p:sp>
        <p:nvSpPr>
          <p:cNvPr id="8" name="TextBox 8"/>
          <p:cNvSpPr txBox="1"/>
          <p:nvPr/>
        </p:nvSpPr>
        <p:spPr>
          <a:xfrm>
            <a:off x="5617869" y="4844256"/>
            <a:ext cx="7162782" cy="834820"/>
          </a:xfrm>
          <a:prstGeom prst="rect">
            <a:avLst/>
          </a:prstGeom>
        </p:spPr>
        <p:txBody>
          <a:bodyPr lIns="0" tIns="0" rIns="0" bIns="0" rtlCol="0" anchor="t">
            <a:spAutoFit/>
          </a:bodyPr>
          <a:lstStyle/>
          <a:p>
            <a:pPr algn="l">
              <a:lnSpc>
                <a:spcPts val="3340"/>
              </a:lnSpc>
            </a:pPr>
            <a:r>
              <a:rPr lang="en-US" sz="2386" b="1" dirty="0">
                <a:solidFill>
                  <a:srgbClr val="000000"/>
                </a:solidFill>
                <a:latin typeface="Montserrat Bold"/>
                <a:ea typeface="Montserrat Bold"/>
                <a:cs typeface="Montserrat Bold"/>
                <a:sym typeface="Montserrat Bold"/>
              </a:rPr>
              <a:t>CHUYÊN NGÀNH: CÔNG NGHỆ THÔNG TIN </a:t>
            </a:r>
          </a:p>
          <a:p>
            <a:pPr algn="l">
              <a:lnSpc>
                <a:spcPts val="3340"/>
              </a:lnSpc>
            </a:pPr>
            <a:endParaRPr lang="en-US" sz="2386" b="1" dirty="0">
              <a:solidFill>
                <a:srgbClr val="000000"/>
              </a:solidFill>
              <a:latin typeface="Montserrat Bold"/>
              <a:ea typeface="Montserrat Bold"/>
              <a:cs typeface="Montserrat Bold"/>
              <a:sym typeface="Montserrat Bold"/>
            </a:endParaRPr>
          </a:p>
        </p:txBody>
      </p:sp>
      <p:sp>
        <p:nvSpPr>
          <p:cNvPr id="9" name="TextBox 9"/>
          <p:cNvSpPr txBox="1"/>
          <p:nvPr/>
        </p:nvSpPr>
        <p:spPr>
          <a:xfrm>
            <a:off x="5649384" y="6649032"/>
            <a:ext cx="3363773" cy="2102499"/>
          </a:xfrm>
          <a:prstGeom prst="rect">
            <a:avLst/>
          </a:prstGeom>
        </p:spPr>
        <p:txBody>
          <a:bodyPr lIns="0" tIns="0" rIns="0" bIns="0" rtlCol="0" anchor="t">
            <a:spAutoFit/>
          </a:bodyPr>
          <a:lstStyle/>
          <a:p>
            <a:pPr algn="just">
              <a:lnSpc>
                <a:spcPct val="150000"/>
              </a:lnSpc>
            </a:pPr>
            <a:r>
              <a:rPr lang="en-US" sz="2343" b="1" spc="-51" dirty="0">
                <a:solidFill>
                  <a:srgbClr val="001954"/>
                </a:solidFill>
                <a:latin typeface="Montserrat Bold" panose="00000800000000000000" charset="0"/>
                <a:ea typeface="Garet Bold"/>
                <a:cs typeface="Garet Bold"/>
                <a:sym typeface="Garet Bold"/>
              </a:rPr>
              <a:t>Sinh </a:t>
            </a:r>
            <a:r>
              <a:rPr lang="en-US" sz="2343" b="1" spc="-51" dirty="0" err="1">
                <a:solidFill>
                  <a:srgbClr val="001954"/>
                </a:solidFill>
                <a:latin typeface="Montserrat Bold" panose="00000800000000000000" charset="0"/>
                <a:ea typeface="Garet Bold"/>
                <a:cs typeface="Garet Bold"/>
                <a:sym typeface="Garet Bold"/>
              </a:rPr>
              <a:t>viên</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thực</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hiện</a:t>
            </a:r>
            <a:endParaRPr lang="en-US" sz="2343" b="1" spc="-51" dirty="0">
              <a:solidFill>
                <a:srgbClr val="001954"/>
              </a:solidFill>
              <a:latin typeface="Montserrat Bold" panose="00000800000000000000" charset="0"/>
              <a:ea typeface="Garet Bold"/>
              <a:cs typeface="Garet Bold"/>
              <a:sym typeface="Garet Bold"/>
            </a:endParaRPr>
          </a:p>
          <a:p>
            <a:pPr algn="just">
              <a:lnSpc>
                <a:spcPct val="150000"/>
              </a:lnSpc>
            </a:pPr>
            <a:r>
              <a:rPr lang="en-US" sz="2343" b="1" spc="-51" dirty="0" err="1">
                <a:solidFill>
                  <a:srgbClr val="001954"/>
                </a:solidFill>
                <a:latin typeface="Montserrat Bold" panose="00000800000000000000" charset="0"/>
                <a:ea typeface="Garet Bold"/>
                <a:cs typeface="Garet Bold"/>
                <a:sym typeface="Garet Bold"/>
              </a:rPr>
              <a:t>Mã</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sinh</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viên</a:t>
            </a:r>
            <a:endParaRPr lang="en-US" sz="2343" b="1" spc="-51" dirty="0">
              <a:solidFill>
                <a:srgbClr val="001954"/>
              </a:solidFill>
              <a:latin typeface="Montserrat Bold" panose="00000800000000000000" charset="0"/>
              <a:ea typeface="Garet Bold"/>
              <a:cs typeface="Garet Bold"/>
              <a:sym typeface="Garet Bold"/>
            </a:endParaRPr>
          </a:p>
          <a:p>
            <a:pPr algn="just">
              <a:lnSpc>
                <a:spcPct val="150000"/>
              </a:lnSpc>
            </a:pPr>
            <a:r>
              <a:rPr lang="en-US" sz="2343" b="1" spc="-51" dirty="0" err="1">
                <a:solidFill>
                  <a:srgbClr val="001954"/>
                </a:solidFill>
                <a:latin typeface="Montserrat Bold" panose="00000800000000000000" charset="0"/>
                <a:ea typeface="Garet Bold"/>
                <a:cs typeface="Garet Bold"/>
                <a:sym typeface="Garet Bold"/>
              </a:rPr>
              <a:t>Lớp</a:t>
            </a:r>
            <a:endParaRPr lang="en-US" sz="2343" b="1" spc="-51" dirty="0">
              <a:solidFill>
                <a:srgbClr val="001954"/>
              </a:solidFill>
              <a:latin typeface="Montserrat Bold" panose="00000800000000000000" charset="0"/>
              <a:ea typeface="Garet Bold"/>
              <a:cs typeface="Garet Bold"/>
              <a:sym typeface="Garet Bold"/>
            </a:endParaRPr>
          </a:p>
          <a:p>
            <a:pPr algn="just">
              <a:lnSpc>
                <a:spcPct val="150000"/>
              </a:lnSpc>
            </a:pPr>
            <a:r>
              <a:rPr lang="en-US" sz="2343" b="1" spc="-51" dirty="0" err="1">
                <a:solidFill>
                  <a:srgbClr val="001954"/>
                </a:solidFill>
                <a:latin typeface="Montserrat Bold" panose="00000800000000000000" charset="0"/>
                <a:ea typeface="Garet Bold"/>
                <a:cs typeface="Garet Bold"/>
                <a:sym typeface="Garet Bold"/>
              </a:rPr>
              <a:t>Giảng</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viên</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hướng</a:t>
            </a:r>
            <a:r>
              <a:rPr lang="en-US" sz="2343" b="1" spc="-51" dirty="0">
                <a:solidFill>
                  <a:srgbClr val="001954"/>
                </a:solidFill>
                <a:latin typeface="Montserrat Bold" panose="00000800000000000000" charset="0"/>
                <a:ea typeface="Garet Bold"/>
                <a:cs typeface="Garet Bold"/>
                <a:sym typeface="Garet Bold"/>
              </a:rPr>
              <a:t> </a:t>
            </a:r>
            <a:r>
              <a:rPr lang="en-US" sz="2343" b="1" spc="-51" dirty="0" err="1">
                <a:solidFill>
                  <a:srgbClr val="001954"/>
                </a:solidFill>
                <a:latin typeface="Montserrat Bold" panose="00000800000000000000" charset="0"/>
                <a:ea typeface="Garet Bold"/>
                <a:cs typeface="Garet Bold"/>
                <a:sym typeface="Garet Bold"/>
              </a:rPr>
              <a:t>dẫn</a:t>
            </a:r>
            <a:endParaRPr lang="en-US" sz="2343" b="1" spc="-51" dirty="0">
              <a:solidFill>
                <a:srgbClr val="001954"/>
              </a:solidFill>
              <a:latin typeface="Montserrat Bold" panose="00000800000000000000" charset="0"/>
              <a:ea typeface="Garet Bold"/>
              <a:cs typeface="Garet Bold"/>
              <a:sym typeface="Garet Bold"/>
            </a:endParaRPr>
          </a:p>
        </p:txBody>
      </p:sp>
      <p:sp>
        <p:nvSpPr>
          <p:cNvPr id="10" name="TextBox 10"/>
          <p:cNvSpPr txBox="1"/>
          <p:nvPr/>
        </p:nvSpPr>
        <p:spPr>
          <a:xfrm>
            <a:off x="1195517" y="5539581"/>
            <a:ext cx="15405191" cy="601127"/>
          </a:xfrm>
          <a:prstGeom prst="rect">
            <a:avLst/>
          </a:prstGeom>
        </p:spPr>
        <p:txBody>
          <a:bodyPr lIns="0" tIns="0" rIns="0" bIns="0" rtlCol="0" anchor="t">
            <a:spAutoFit/>
          </a:bodyPr>
          <a:lstStyle/>
          <a:p>
            <a:pPr algn="ctr">
              <a:lnSpc>
                <a:spcPts val="4982"/>
              </a:lnSpc>
            </a:pPr>
            <a:r>
              <a:rPr lang="en-US" sz="3600" b="1" kern="0" dirty="0">
                <a:solidFill>
                  <a:srgbClr val="FF0000"/>
                </a:solidFill>
                <a:effectLst/>
                <a:latin typeface="Montserrat Bold" panose="00000800000000000000" charset="0"/>
                <a:ea typeface="Calibri" panose="020F0502020204030204" pitchFamily="34" charset="0"/>
                <a:cs typeface="Calibri" panose="020F0502020204030204" pitchFamily="34" charset="0"/>
              </a:rPr>
              <a:t>XÂY DỰNG WEBSITE QUẢN LÝ NHÀ HÀNG CƠM NHÀ</a:t>
            </a:r>
            <a:endParaRPr lang="en-US" sz="3558" b="1" spc="135" dirty="0">
              <a:solidFill>
                <a:srgbClr val="174793"/>
              </a:solidFill>
              <a:latin typeface="Montserrat Bold" panose="00000800000000000000" charset="0"/>
              <a:ea typeface="Montserrat Bold"/>
              <a:cs typeface="Montserrat Bold"/>
              <a:sym typeface="Montserrat Bold"/>
            </a:endParaRPr>
          </a:p>
        </p:txBody>
      </p:sp>
      <p:sp>
        <p:nvSpPr>
          <p:cNvPr id="11" name="TextBox 11"/>
          <p:cNvSpPr txBox="1"/>
          <p:nvPr/>
        </p:nvSpPr>
        <p:spPr>
          <a:xfrm>
            <a:off x="9199259" y="6649032"/>
            <a:ext cx="4818819" cy="2102499"/>
          </a:xfrm>
          <a:prstGeom prst="rect">
            <a:avLst/>
          </a:prstGeom>
        </p:spPr>
        <p:txBody>
          <a:bodyPr lIns="0" tIns="0" rIns="0" bIns="0" rtlCol="0" anchor="t">
            <a:spAutoFit/>
          </a:bodyPr>
          <a:lstStyle/>
          <a:p>
            <a:pPr algn="just">
              <a:lnSpc>
                <a:spcPct val="150000"/>
              </a:lnSpc>
            </a:pPr>
            <a:r>
              <a:rPr lang="en-US" sz="2343" b="1" spc="-51" dirty="0">
                <a:solidFill>
                  <a:srgbClr val="001954"/>
                </a:solidFill>
                <a:latin typeface="Montserrat Bold" panose="00000800000000000000" charset="0"/>
                <a:ea typeface="Garet Bold"/>
                <a:cs typeface="Garet Bold"/>
                <a:sym typeface="Garet Bold"/>
              </a:rPr>
              <a:t>: Vũ Thị Duyên</a:t>
            </a:r>
          </a:p>
          <a:p>
            <a:pPr algn="just">
              <a:lnSpc>
                <a:spcPct val="150000"/>
              </a:lnSpc>
            </a:pPr>
            <a:r>
              <a:rPr lang="en-US" sz="2343" b="1" spc="-51" dirty="0">
                <a:solidFill>
                  <a:srgbClr val="001954"/>
                </a:solidFill>
                <a:latin typeface="Montserrat Bold" panose="00000800000000000000" charset="0"/>
                <a:ea typeface="Garet Bold"/>
                <a:cs typeface="Garet Bold"/>
                <a:sym typeface="Garet Bold"/>
              </a:rPr>
              <a:t>: 2021605347</a:t>
            </a:r>
          </a:p>
          <a:p>
            <a:pPr algn="just">
              <a:lnSpc>
                <a:spcPct val="150000"/>
              </a:lnSpc>
            </a:pPr>
            <a:r>
              <a:rPr lang="en-US" sz="2343" b="1" spc="-51" dirty="0">
                <a:solidFill>
                  <a:srgbClr val="001954"/>
                </a:solidFill>
                <a:latin typeface="Montserrat Bold" panose="00000800000000000000" charset="0"/>
                <a:ea typeface="Garet Bold"/>
                <a:cs typeface="Garet Bold"/>
                <a:sym typeface="Garet Bold"/>
              </a:rPr>
              <a:t>: DHCNTT05</a:t>
            </a:r>
          </a:p>
          <a:p>
            <a:pPr algn="just">
              <a:lnSpc>
                <a:spcPct val="150000"/>
              </a:lnSpc>
            </a:pPr>
            <a:r>
              <a:rPr lang="en-US" sz="2343" b="1" spc="-51" dirty="0">
                <a:solidFill>
                  <a:srgbClr val="001954"/>
                </a:solidFill>
                <a:latin typeface="Montserrat Bold" panose="00000800000000000000" charset="0"/>
                <a:ea typeface="Garet Bold"/>
                <a:cs typeface="Garet Bold"/>
                <a:sym typeface="Garet Bold"/>
              </a:rPr>
              <a:t>: TS. Phạm Văn </a:t>
            </a:r>
            <a:r>
              <a:rPr lang="en-US" sz="2343" b="1" spc="-51" dirty="0" err="1">
                <a:solidFill>
                  <a:srgbClr val="001954"/>
                </a:solidFill>
                <a:latin typeface="Montserrat Bold" panose="00000800000000000000" charset="0"/>
                <a:ea typeface="Garet Bold"/>
                <a:cs typeface="Garet Bold"/>
                <a:sym typeface="Garet Bold"/>
              </a:rPr>
              <a:t>Hiệp</a:t>
            </a:r>
            <a:endParaRPr lang="en-US" sz="2343" b="1" spc="-51" dirty="0">
              <a:solidFill>
                <a:srgbClr val="001954"/>
              </a:solidFill>
              <a:latin typeface="Montserrat Bold" panose="00000800000000000000" charset="0"/>
              <a:ea typeface="Garet Bold"/>
              <a:cs typeface="Garet Bold"/>
              <a:sym typeface="Garet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656527"/>
            <a:ext cx="18288000" cy="6166010"/>
            <a:chOff x="0" y="0"/>
            <a:chExt cx="4816593" cy="1623970"/>
          </a:xfrm>
        </p:grpSpPr>
        <p:sp>
          <p:nvSpPr>
            <p:cNvPr id="3" name="Freeform 3"/>
            <p:cNvSpPr/>
            <p:nvPr/>
          </p:nvSpPr>
          <p:spPr>
            <a:xfrm>
              <a:off x="0" y="0"/>
              <a:ext cx="4816592" cy="1623970"/>
            </a:xfrm>
            <a:custGeom>
              <a:avLst/>
              <a:gdLst/>
              <a:ahLst/>
              <a:cxnLst/>
              <a:rect l="l" t="t" r="r" b="b"/>
              <a:pathLst>
                <a:path w="4816592" h="1623970">
                  <a:moveTo>
                    <a:pt x="0" y="0"/>
                  </a:moveTo>
                  <a:lnTo>
                    <a:pt x="4816592" y="0"/>
                  </a:lnTo>
                  <a:lnTo>
                    <a:pt x="4816592" y="1623970"/>
                  </a:lnTo>
                  <a:lnTo>
                    <a:pt x="0" y="1623970"/>
                  </a:lnTo>
                  <a:close/>
                </a:path>
              </a:pathLst>
            </a:custGeom>
            <a:solidFill>
              <a:srgbClr val="004AAD"/>
            </a:solidFill>
          </p:spPr>
          <p:txBody>
            <a:bodyPr/>
            <a:lstStyle/>
            <a:p>
              <a:endParaRPr lang="en-US"/>
            </a:p>
          </p:txBody>
        </p:sp>
        <p:sp>
          <p:nvSpPr>
            <p:cNvPr id="4" name="TextBox 4"/>
            <p:cNvSpPr txBox="1"/>
            <p:nvPr/>
          </p:nvSpPr>
          <p:spPr>
            <a:xfrm>
              <a:off x="0" y="-66675"/>
              <a:ext cx="4816593" cy="1690645"/>
            </a:xfrm>
            <a:prstGeom prst="rect">
              <a:avLst/>
            </a:prstGeom>
          </p:spPr>
          <p:txBody>
            <a:bodyPr lIns="50800" tIns="50800" rIns="50800" bIns="50800" rtlCol="0" anchor="ctr"/>
            <a:lstStyle/>
            <a:p>
              <a:pPr algn="ctr">
                <a:lnSpc>
                  <a:spcPts val="3750"/>
                </a:lnSpc>
              </a:pPr>
              <a:endParaRPr/>
            </a:p>
          </p:txBody>
        </p:sp>
      </p:grpSp>
      <p:grpSp>
        <p:nvGrpSpPr>
          <p:cNvPr id="5" name="Group 5"/>
          <p:cNvGrpSpPr/>
          <p:nvPr/>
        </p:nvGrpSpPr>
        <p:grpSpPr>
          <a:xfrm rot="-10800000">
            <a:off x="9631774" y="1753917"/>
            <a:ext cx="8232302" cy="4333586"/>
            <a:chOff x="0" y="0"/>
            <a:chExt cx="3333240" cy="1767871"/>
          </a:xfrm>
        </p:grpSpPr>
        <p:sp>
          <p:nvSpPr>
            <p:cNvPr id="6" name="Freeform 6"/>
            <p:cNvSpPr/>
            <p:nvPr/>
          </p:nvSpPr>
          <p:spPr>
            <a:xfrm>
              <a:off x="0" y="0"/>
              <a:ext cx="3333240" cy="1767871"/>
            </a:xfrm>
            <a:custGeom>
              <a:avLst/>
              <a:gdLst/>
              <a:ahLst/>
              <a:cxnLst/>
              <a:rect l="l" t="t" r="r" b="b"/>
              <a:pathLst>
                <a:path w="3333240" h="1767871">
                  <a:moveTo>
                    <a:pt x="31034" y="0"/>
                  </a:moveTo>
                  <a:lnTo>
                    <a:pt x="3302206" y="0"/>
                  </a:lnTo>
                  <a:cubicBezTo>
                    <a:pt x="3319345" y="0"/>
                    <a:pt x="3333240" y="13895"/>
                    <a:pt x="3333240" y="31034"/>
                  </a:cubicBezTo>
                  <a:lnTo>
                    <a:pt x="3333240" y="1736837"/>
                  </a:lnTo>
                  <a:cubicBezTo>
                    <a:pt x="3333240" y="1753976"/>
                    <a:pt x="3319345" y="1767871"/>
                    <a:pt x="3302206" y="1767871"/>
                  </a:cubicBezTo>
                  <a:lnTo>
                    <a:pt x="31034" y="1767871"/>
                  </a:lnTo>
                  <a:cubicBezTo>
                    <a:pt x="13895" y="1767871"/>
                    <a:pt x="0" y="1753976"/>
                    <a:pt x="0" y="1736837"/>
                  </a:cubicBezTo>
                  <a:lnTo>
                    <a:pt x="0" y="31034"/>
                  </a:lnTo>
                  <a:cubicBezTo>
                    <a:pt x="0" y="13895"/>
                    <a:pt x="13895" y="0"/>
                    <a:pt x="31034" y="0"/>
                  </a:cubicBezTo>
                  <a:close/>
                </a:path>
              </a:pathLst>
            </a:custGeom>
            <a:solidFill>
              <a:srgbClr val="000000">
                <a:alpha val="0"/>
              </a:srgbClr>
            </a:solidFill>
            <a:ln w="76200" cap="rnd">
              <a:solidFill>
                <a:srgbClr val="002194"/>
              </a:solidFill>
              <a:prstDash val="solid"/>
              <a:round/>
            </a:ln>
          </p:spPr>
          <p:txBody>
            <a:bodyPr/>
            <a:lstStyle/>
            <a:p>
              <a:endParaRPr lang="en-US"/>
            </a:p>
          </p:txBody>
        </p:sp>
        <p:sp>
          <p:nvSpPr>
            <p:cNvPr id="7" name="TextBox 7"/>
            <p:cNvSpPr txBox="1"/>
            <p:nvPr/>
          </p:nvSpPr>
          <p:spPr>
            <a:xfrm>
              <a:off x="0" y="-47625"/>
              <a:ext cx="3333240" cy="1815496"/>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17330365" y="843770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grpSp>
        <p:nvGrpSpPr>
          <p:cNvPr id="10" name="Group 10"/>
          <p:cNvGrpSpPr/>
          <p:nvPr/>
        </p:nvGrpSpPr>
        <p:grpSpPr>
          <a:xfrm rot="-10800000">
            <a:off x="930894" y="6396542"/>
            <a:ext cx="8213106" cy="3890458"/>
            <a:chOff x="0" y="0"/>
            <a:chExt cx="3325467" cy="1575238"/>
          </a:xfrm>
        </p:grpSpPr>
        <p:sp>
          <p:nvSpPr>
            <p:cNvPr id="11" name="Freeform 11"/>
            <p:cNvSpPr/>
            <p:nvPr/>
          </p:nvSpPr>
          <p:spPr>
            <a:xfrm>
              <a:off x="0" y="0"/>
              <a:ext cx="3325468" cy="1575238"/>
            </a:xfrm>
            <a:custGeom>
              <a:avLst/>
              <a:gdLst/>
              <a:ahLst/>
              <a:cxnLst/>
              <a:rect l="l" t="t" r="r" b="b"/>
              <a:pathLst>
                <a:path w="3325468" h="1575238">
                  <a:moveTo>
                    <a:pt x="31107" y="0"/>
                  </a:moveTo>
                  <a:lnTo>
                    <a:pt x="3294361" y="0"/>
                  </a:lnTo>
                  <a:cubicBezTo>
                    <a:pt x="3302611" y="0"/>
                    <a:pt x="3310523" y="3277"/>
                    <a:pt x="3316356" y="9111"/>
                  </a:cubicBezTo>
                  <a:cubicBezTo>
                    <a:pt x="3322190" y="14945"/>
                    <a:pt x="3325468" y="22857"/>
                    <a:pt x="3325468" y="31107"/>
                  </a:cubicBezTo>
                  <a:lnTo>
                    <a:pt x="3325468" y="1544131"/>
                  </a:lnTo>
                  <a:cubicBezTo>
                    <a:pt x="3325468" y="1552381"/>
                    <a:pt x="3322190" y="1560293"/>
                    <a:pt x="3316356" y="1566127"/>
                  </a:cubicBezTo>
                  <a:cubicBezTo>
                    <a:pt x="3310523" y="1571960"/>
                    <a:pt x="3302611" y="1575238"/>
                    <a:pt x="3294361" y="1575238"/>
                  </a:cubicBezTo>
                  <a:lnTo>
                    <a:pt x="31107" y="1575238"/>
                  </a:lnTo>
                  <a:cubicBezTo>
                    <a:pt x="22857" y="1575238"/>
                    <a:pt x="14945" y="1571960"/>
                    <a:pt x="9111" y="1566127"/>
                  </a:cubicBezTo>
                  <a:cubicBezTo>
                    <a:pt x="3277" y="1560293"/>
                    <a:pt x="0" y="1552381"/>
                    <a:pt x="0" y="1544131"/>
                  </a:cubicBezTo>
                  <a:lnTo>
                    <a:pt x="0" y="31107"/>
                  </a:lnTo>
                  <a:cubicBezTo>
                    <a:pt x="0" y="22857"/>
                    <a:pt x="3277" y="14945"/>
                    <a:pt x="9111" y="9111"/>
                  </a:cubicBezTo>
                  <a:cubicBezTo>
                    <a:pt x="14945" y="3277"/>
                    <a:pt x="22857" y="0"/>
                    <a:pt x="31107" y="0"/>
                  </a:cubicBezTo>
                  <a:close/>
                </a:path>
              </a:pathLst>
            </a:custGeom>
            <a:solidFill>
              <a:srgbClr val="000000">
                <a:alpha val="0"/>
              </a:srgbClr>
            </a:solidFill>
            <a:ln w="76200" cap="rnd">
              <a:solidFill>
                <a:srgbClr val="002194"/>
              </a:solidFill>
              <a:prstDash val="solid"/>
              <a:round/>
            </a:ln>
          </p:spPr>
          <p:txBody>
            <a:bodyPr/>
            <a:lstStyle/>
            <a:p>
              <a:endParaRPr lang="en-US"/>
            </a:p>
          </p:txBody>
        </p:sp>
        <p:sp>
          <p:nvSpPr>
            <p:cNvPr id="12" name="TextBox 12"/>
            <p:cNvSpPr txBox="1"/>
            <p:nvPr/>
          </p:nvSpPr>
          <p:spPr>
            <a:xfrm>
              <a:off x="0" y="-47625"/>
              <a:ext cx="3325467" cy="1622863"/>
            </a:xfrm>
            <a:prstGeom prst="rect">
              <a:avLst/>
            </a:prstGeom>
          </p:spPr>
          <p:txBody>
            <a:bodyPr lIns="50800" tIns="50800" rIns="50800" bIns="50800" rtlCol="0" anchor="ctr"/>
            <a:lstStyle/>
            <a:p>
              <a:pPr algn="ctr">
                <a:lnSpc>
                  <a:spcPts val="3295"/>
                </a:lnSpc>
              </a:pPr>
              <a:endParaRPr/>
            </a:p>
          </p:txBody>
        </p:sp>
      </p:grpSp>
      <p:sp>
        <p:nvSpPr>
          <p:cNvPr id="16" name="Freeform 16"/>
          <p:cNvSpPr/>
          <p:nvPr/>
        </p:nvSpPr>
        <p:spPr>
          <a:xfrm>
            <a:off x="9710893" y="2120038"/>
            <a:ext cx="713945" cy="668431"/>
          </a:xfrm>
          <a:custGeom>
            <a:avLst/>
            <a:gdLst/>
            <a:ahLst/>
            <a:cxnLst/>
            <a:rect l="l" t="t" r="r" b="b"/>
            <a:pathLst>
              <a:path w="713945" h="668431">
                <a:moveTo>
                  <a:pt x="0" y="0"/>
                </a:moveTo>
                <a:lnTo>
                  <a:pt x="713945" y="0"/>
                </a:lnTo>
                <a:lnTo>
                  <a:pt x="713945" y="668431"/>
                </a:lnTo>
                <a:lnTo>
                  <a:pt x="0" y="668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930891" y="520762"/>
            <a:ext cx="11248094" cy="615553"/>
          </a:xfrm>
          <a:prstGeom prst="rect">
            <a:avLst/>
          </a:prstGeom>
        </p:spPr>
        <p:txBody>
          <a:bodyPr wrap="square" lIns="0" tIns="0" rIns="0" bIns="0" rtlCol="0" anchor="t">
            <a:spAutoFit/>
          </a:bodyPr>
          <a:lstStyle/>
          <a:p>
            <a:pPr marL="0" marR="0" indent="0" rtl="0" eaLnBrk="1" latinLnBrk="0" hangingPunct="1"/>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4.1 Công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nghệ</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sử</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dụng</a:t>
            </a:r>
            <a:endParaRPr lang="en-US" sz="4000" dirty="0">
              <a:solidFill>
                <a:schemeClr val="bg1"/>
              </a:solidFill>
              <a:effectLst/>
              <a:latin typeface="Montserrat Bold" panose="00000800000000000000" charset="0"/>
            </a:endParaRPr>
          </a:p>
        </p:txBody>
      </p:sp>
      <p:sp>
        <p:nvSpPr>
          <p:cNvPr id="18" name="TextBox 18"/>
          <p:cNvSpPr txBox="1"/>
          <p:nvPr/>
        </p:nvSpPr>
        <p:spPr>
          <a:xfrm>
            <a:off x="10738245" y="2072413"/>
            <a:ext cx="6664965" cy="3815532"/>
          </a:xfrm>
          <a:prstGeom prst="rect">
            <a:avLst/>
          </a:prstGeom>
        </p:spPr>
        <p:txBody>
          <a:bodyPr lIns="0" tIns="0" rIns="0" bIns="0" rtlCol="0" anchor="t">
            <a:spAutoFit/>
          </a:bodyPr>
          <a:lstStyle/>
          <a:p>
            <a:pPr algn="just">
              <a:lnSpc>
                <a:spcPct val="150000"/>
              </a:lnSpc>
            </a:pPr>
            <a:r>
              <a:rPr lang="vi-VN" sz="2400" dirty="0">
                <a:latin typeface="Montserrat" panose="00000500000000000000" pitchFamily="2" charset="0"/>
              </a:rPr>
              <a:t>ExpressJS là framework chạy trên Node.js, hỗ trợ xây dựng </a:t>
            </a:r>
            <a:r>
              <a:rPr lang="vi-VN" sz="2400" b="1" dirty="0">
                <a:latin typeface="Montserrat" panose="00000500000000000000" pitchFamily="2" charset="0"/>
              </a:rPr>
              <a:t>API nhanh chóng</a:t>
            </a:r>
            <a:r>
              <a:rPr lang="vi-VN" sz="2400" dirty="0">
                <a:latin typeface="Montserrat" panose="00000500000000000000" pitchFamily="2" charset="0"/>
              </a:rPr>
              <a:t>, đơn giản nhưng mạnh mẽ cho ứng dụng web.</a:t>
            </a:r>
            <a:endParaRPr lang="en-US" sz="2400" dirty="0">
              <a:latin typeface="Montserrat" panose="00000500000000000000" pitchFamily="2" charset="0"/>
            </a:endParaRPr>
          </a:p>
          <a:p>
            <a:pPr algn="just">
              <a:lnSpc>
                <a:spcPct val="150000"/>
              </a:lnSpc>
            </a:pPr>
            <a:r>
              <a:rPr lang="vi-VN" sz="2400" dirty="0">
                <a:latin typeface="Montserrat" panose="00000500000000000000" pitchFamily="2" charset="0"/>
              </a:rPr>
              <a:t>Cho phép </a:t>
            </a:r>
            <a:r>
              <a:rPr lang="vi-VN" sz="2400" b="1" dirty="0">
                <a:latin typeface="Montserrat" panose="00000500000000000000" pitchFamily="2" charset="0"/>
              </a:rPr>
              <a:t>kết nối dễ dàng với cơ sở dữ liệu</a:t>
            </a:r>
            <a:r>
              <a:rPr lang="vi-VN" sz="2400" dirty="0">
                <a:latin typeface="Montserrat" panose="00000500000000000000" pitchFamily="2" charset="0"/>
              </a:rPr>
              <a:t>, xác thực người dùng, xử lý middleware và phục vụ tệp tĩnh – thích hợp cho cả dự án nhỏ và lớn.</a:t>
            </a:r>
            <a:endParaRPr lang="en-US" sz="2400" dirty="0">
              <a:solidFill>
                <a:srgbClr val="000000"/>
              </a:solidFill>
              <a:latin typeface="Montserrat" panose="00000500000000000000" pitchFamily="2" charset="0"/>
              <a:ea typeface="Montserrat"/>
              <a:cs typeface="Montserrat"/>
              <a:sym typeface="Montserrat"/>
            </a:endParaRPr>
          </a:p>
        </p:txBody>
      </p:sp>
      <p:sp>
        <p:nvSpPr>
          <p:cNvPr id="21" name="Freeform 21"/>
          <p:cNvSpPr/>
          <p:nvPr/>
        </p:nvSpPr>
        <p:spPr>
          <a:xfrm>
            <a:off x="1256469" y="6677282"/>
            <a:ext cx="713945" cy="668431"/>
          </a:xfrm>
          <a:custGeom>
            <a:avLst/>
            <a:gdLst/>
            <a:ahLst/>
            <a:cxnLst/>
            <a:rect l="l" t="t" r="r" b="b"/>
            <a:pathLst>
              <a:path w="713945" h="668431">
                <a:moveTo>
                  <a:pt x="0" y="0"/>
                </a:moveTo>
                <a:lnTo>
                  <a:pt x="713945" y="0"/>
                </a:lnTo>
                <a:lnTo>
                  <a:pt x="713945" y="668431"/>
                </a:lnTo>
                <a:lnTo>
                  <a:pt x="0" y="668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2283821" y="6639182"/>
            <a:ext cx="6272770" cy="4089838"/>
          </a:xfrm>
          <a:prstGeom prst="rect">
            <a:avLst/>
          </a:prstGeom>
        </p:spPr>
        <p:txBody>
          <a:bodyPr lIns="0" tIns="0" rIns="0" bIns="0" rtlCol="0" anchor="t">
            <a:spAutoFit/>
          </a:bodyPr>
          <a:lstStyle/>
          <a:p>
            <a:pPr algn="just">
              <a:lnSpc>
                <a:spcPct val="150000"/>
              </a:lnSpc>
            </a:pPr>
            <a:r>
              <a:rPr lang="vi-VN" sz="2400" dirty="0">
                <a:latin typeface="Montserrat" panose="00000500000000000000" pitchFamily="2" charset="0"/>
              </a:rPr>
              <a:t>ReactJS giúp xây dựng giao diện người dùng </a:t>
            </a:r>
            <a:r>
              <a:rPr lang="vi-VN" sz="2400" b="1" dirty="0">
                <a:latin typeface="Montserrat" panose="00000500000000000000" pitchFamily="2" charset="0"/>
              </a:rPr>
              <a:t>tương tác cao</a:t>
            </a:r>
            <a:r>
              <a:rPr lang="vi-VN" sz="2400" dirty="0">
                <a:latin typeface="Montserrat" panose="00000500000000000000" pitchFamily="2" charset="0"/>
              </a:rPr>
              <a:t>, linh hoạt và dễ mở rộng nhờ cấu trúc component.</a:t>
            </a:r>
            <a:endParaRPr lang="en-US" sz="2400" dirty="0">
              <a:latin typeface="Montserrat" panose="00000500000000000000" pitchFamily="2" charset="0"/>
            </a:endParaRPr>
          </a:p>
          <a:p>
            <a:pPr algn="just">
              <a:lnSpc>
                <a:spcPct val="150000"/>
              </a:lnSpc>
            </a:pPr>
            <a:r>
              <a:rPr lang="vi-VN" sz="2400" dirty="0">
                <a:latin typeface="Montserrat" panose="00000500000000000000" pitchFamily="2" charset="0"/>
              </a:rPr>
              <a:t>Tăng tốc độ tải trang nhờ </a:t>
            </a:r>
            <a:r>
              <a:rPr lang="vi-VN" sz="2400" b="1" dirty="0">
                <a:latin typeface="Montserrat" panose="00000500000000000000" pitchFamily="2" charset="0"/>
              </a:rPr>
              <a:t>Virtual DOM</a:t>
            </a:r>
            <a:r>
              <a:rPr lang="vi-VN" sz="2400" dirty="0">
                <a:latin typeface="Montserrat" panose="00000500000000000000" pitchFamily="2" charset="0"/>
              </a:rPr>
              <a:t>, từ đó cải thiện đáng kể </a:t>
            </a:r>
            <a:r>
              <a:rPr lang="vi-VN" sz="2400" b="1" dirty="0">
                <a:latin typeface="Montserrat" panose="00000500000000000000" pitchFamily="2" charset="0"/>
              </a:rPr>
              <a:t>trải nghiệm người dùng</a:t>
            </a:r>
            <a:r>
              <a:rPr lang="vi-VN" sz="2400" dirty="0">
                <a:latin typeface="Montserrat" panose="00000500000000000000" pitchFamily="2" charset="0"/>
              </a:rPr>
              <a:t>.</a:t>
            </a:r>
          </a:p>
          <a:p>
            <a:pPr algn="just">
              <a:lnSpc>
                <a:spcPts val="3098"/>
              </a:lnSpc>
            </a:pPr>
            <a:endParaRPr lang="en-US" sz="2400" dirty="0">
              <a:latin typeface="Montserrat" panose="00000500000000000000" pitchFamily="2" charset="0"/>
            </a:endParaRPr>
          </a:p>
          <a:p>
            <a:pPr algn="just">
              <a:lnSpc>
                <a:spcPts val="3098"/>
              </a:lnSpc>
            </a:pPr>
            <a:endParaRPr lang="en-US" sz="2213" dirty="0">
              <a:solidFill>
                <a:srgbClr val="000000"/>
              </a:solidFill>
              <a:latin typeface="Montserrat" panose="00000500000000000000" pitchFamily="2" charset="0"/>
              <a:ea typeface="Montserrat"/>
              <a:cs typeface="Montserrat"/>
              <a:sym typeface="Montserrat"/>
            </a:endParaRPr>
          </a:p>
        </p:txBody>
      </p:sp>
      <p:sp>
        <p:nvSpPr>
          <p:cNvPr id="30" name="Freeform 30"/>
          <p:cNvSpPr/>
          <p:nvPr/>
        </p:nvSpPr>
        <p:spPr>
          <a:xfrm>
            <a:off x="16725757" y="162314"/>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4"/>
            <a:stretch>
              <a:fillRect/>
            </a:stretch>
          </a:blipFill>
        </p:spPr>
        <p:txBody>
          <a:bodyPr/>
          <a:lstStyle/>
          <a:p>
            <a:endParaRPr lang="en-US"/>
          </a:p>
        </p:txBody>
      </p:sp>
      <p:sp>
        <p:nvSpPr>
          <p:cNvPr id="33" name="Freeform 21">
            <a:extLst>
              <a:ext uri="{FF2B5EF4-FFF2-40B4-BE49-F238E27FC236}">
                <a16:creationId xmlns:a16="http://schemas.microsoft.com/office/drawing/2014/main" id="{71B511DF-BF7A-832B-A46B-847672C0EAD6}"/>
              </a:ext>
            </a:extLst>
          </p:cNvPr>
          <p:cNvSpPr/>
          <p:nvPr/>
        </p:nvSpPr>
        <p:spPr>
          <a:xfrm>
            <a:off x="1321382" y="8203505"/>
            <a:ext cx="713945" cy="668431"/>
          </a:xfrm>
          <a:custGeom>
            <a:avLst/>
            <a:gdLst/>
            <a:ahLst/>
            <a:cxnLst/>
            <a:rect l="l" t="t" r="r" b="b"/>
            <a:pathLst>
              <a:path w="713945" h="668431">
                <a:moveTo>
                  <a:pt x="0" y="0"/>
                </a:moveTo>
                <a:lnTo>
                  <a:pt x="713945" y="0"/>
                </a:lnTo>
                <a:lnTo>
                  <a:pt x="713945" y="668431"/>
                </a:lnTo>
                <a:lnTo>
                  <a:pt x="0" y="668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5" name="Picture 34" descr="A logo of a company&#10;&#10;AI-generated content may be incorrect.">
            <a:extLst>
              <a:ext uri="{FF2B5EF4-FFF2-40B4-BE49-F238E27FC236}">
                <a16:creationId xmlns:a16="http://schemas.microsoft.com/office/drawing/2014/main" id="{92A9C1A7-1FE5-0F2D-145C-473A3FD6F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91" y="1821146"/>
            <a:ext cx="8060709" cy="4202228"/>
          </a:xfrm>
          <a:prstGeom prst="rect">
            <a:avLst/>
          </a:prstGeom>
        </p:spPr>
      </p:pic>
      <p:sp>
        <p:nvSpPr>
          <p:cNvPr id="36" name="Freeform 16">
            <a:extLst>
              <a:ext uri="{FF2B5EF4-FFF2-40B4-BE49-F238E27FC236}">
                <a16:creationId xmlns:a16="http://schemas.microsoft.com/office/drawing/2014/main" id="{1F14EB83-9BA4-9C52-FECC-BF64ADD53103}"/>
              </a:ext>
            </a:extLst>
          </p:cNvPr>
          <p:cNvSpPr/>
          <p:nvPr/>
        </p:nvSpPr>
        <p:spPr>
          <a:xfrm>
            <a:off x="9741098" y="3730228"/>
            <a:ext cx="713945" cy="668431"/>
          </a:xfrm>
          <a:custGeom>
            <a:avLst/>
            <a:gdLst/>
            <a:ahLst/>
            <a:cxnLst/>
            <a:rect l="l" t="t" r="r" b="b"/>
            <a:pathLst>
              <a:path w="713945" h="668431">
                <a:moveTo>
                  <a:pt x="0" y="0"/>
                </a:moveTo>
                <a:lnTo>
                  <a:pt x="713945" y="0"/>
                </a:lnTo>
                <a:lnTo>
                  <a:pt x="713945" y="668431"/>
                </a:lnTo>
                <a:lnTo>
                  <a:pt x="0" y="668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9" name="Group 5">
            <a:extLst>
              <a:ext uri="{FF2B5EF4-FFF2-40B4-BE49-F238E27FC236}">
                <a16:creationId xmlns:a16="http://schemas.microsoft.com/office/drawing/2014/main" id="{C43E2A71-4254-FED2-A4CE-98F946883056}"/>
              </a:ext>
            </a:extLst>
          </p:cNvPr>
          <p:cNvGrpSpPr/>
          <p:nvPr/>
        </p:nvGrpSpPr>
        <p:grpSpPr>
          <a:xfrm rot="-10800000">
            <a:off x="8520518" y="5688913"/>
            <a:ext cx="9343558" cy="5051347"/>
            <a:chOff x="-449945" y="-292808"/>
            <a:chExt cx="3783185" cy="2060679"/>
          </a:xfrm>
        </p:grpSpPr>
        <p:sp>
          <p:nvSpPr>
            <p:cNvPr id="40" name="Freeform 6">
              <a:extLst>
                <a:ext uri="{FF2B5EF4-FFF2-40B4-BE49-F238E27FC236}">
                  <a16:creationId xmlns:a16="http://schemas.microsoft.com/office/drawing/2014/main" id="{C2CF2779-4F80-DB9A-6164-1F1CE55A8B7A}"/>
                </a:ext>
              </a:extLst>
            </p:cNvPr>
            <p:cNvSpPr/>
            <p:nvPr/>
          </p:nvSpPr>
          <p:spPr>
            <a:xfrm>
              <a:off x="-449945" y="-292808"/>
              <a:ext cx="3333240" cy="1767871"/>
            </a:xfrm>
            <a:custGeom>
              <a:avLst/>
              <a:gdLst/>
              <a:ahLst/>
              <a:cxnLst/>
              <a:rect l="l" t="t" r="r" b="b"/>
              <a:pathLst>
                <a:path w="3333240" h="1767871">
                  <a:moveTo>
                    <a:pt x="31034" y="0"/>
                  </a:moveTo>
                  <a:lnTo>
                    <a:pt x="3302206" y="0"/>
                  </a:lnTo>
                  <a:cubicBezTo>
                    <a:pt x="3319345" y="0"/>
                    <a:pt x="3333240" y="13895"/>
                    <a:pt x="3333240" y="31034"/>
                  </a:cubicBezTo>
                  <a:lnTo>
                    <a:pt x="3333240" y="1736837"/>
                  </a:lnTo>
                  <a:cubicBezTo>
                    <a:pt x="3333240" y="1753976"/>
                    <a:pt x="3319345" y="1767871"/>
                    <a:pt x="3302206" y="1767871"/>
                  </a:cubicBezTo>
                  <a:lnTo>
                    <a:pt x="31034" y="1767871"/>
                  </a:lnTo>
                  <a:cubicBezTo>
                    <a:pt x="13895" y="1767871"/>
                    <a:pt x="0" y="1753976"/>
                    <a:pt x="0" y="1736837"/>
                  </a:cubicBezTo>
                  <a:lnTo>
                    <a:pt x="0" y="31034"/>
                  </a:lnTo>
                  <a:cubicBezTo>
                    <a:pt x="0" y="13895"/>
                    <a:pt x="13895" y="0"/>
                    <a:pt x="31034" y="0"/>
                  </a:cubicBezTo>
                  <a:close/>
                </a:path>
              </a:pathLst>
            </a:custGeom>
            <a:solidFill>
              <a:srgbClr val="000000">
                <a:alpha val="0"/>
              </a:srgbClr>
            </a:solidFill>
            <a:ln w="76200" cap="rnd">
              <a:solidFill>
                <a:srgbClr val="002194"/>
              </a:solidFill>
              <a:prstDash val="solid"/>
              <a:round/>
            </a:ln>
          </p:spPr>
          <p:txBody>
            <a:bodyPr/>
            <a:lstStyle/>
            <a:p>
              <a:endParaRPr lang="en-US" dirty="0"/>
            </a:p>
          </p:txBody>
        </p:sp>
        <p:sp>
          <p:nvSpPr>
            <p:cNvPr id="41" name="TextBox 7">
              <a:extLst>
                <a:ext uri="{FF2B5EF4-FFF2-40B4-BE49-F238E27FC236}">
                  <a16:creationId xmlns:a16="http://schemas.microsoft.com/office/drawing/2014/main" id="{A11CCA69-6642-3C1D-42FC-652956A21E4B}"/>
                </a:ext>
              </a:extLst>
            </p:cNvPr>
            <p:cNvSpPr txBox="1"/>
            <p:nvPr/>
          </p:nvSpPr>
          <p:spPr>
            <a:xfrm>
              <a:off x="0" y="-47625"/>
              <a:ext cx="3333240" cy="1815496"/>
            </a:xfrm>
            <a:prstGeom prst="rect">
              <a:avLst/>
            </a:prstGeom>
          </p:spPr>
          <p:txBody>
            <a:bodyPr lIns="50800" tIns="50800" rIns="50800" bIns="50800" rtlCol="0" anchor="ctr"/>
            <a:lstStyle/>
            <a:p>
              <a:pPr algn="ctr">
                <a:lnSpc>
                  <a:spcPts val="3295"/>
                </a:lnSpc>
              </a:pPr>
              <a:endParaRPr/>
            </a:p>
          </p:txBody>
        </p:sp>
      </p:grpSp>
      <p:pic>
        <p:nvPicPr>
          <p:cNvPr id="38" name="Picture 37" descr="A black and yellow logo&#10;&#10;AI-generated content may be incorrect.">
            <a:extLst>
              <a:ext uri="{FF2B5EF4-FFF2-40B4-BE49-F238E27FC236}">
                <a16:creationId xmlns:a16="http://schemas.microsoft.com/office/drawing/2014/main" id="{C459FC9A-30BA-C141-2D0B-D26CF53500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9519" y="6453625"/>
            <a:ext cx="7692681" cy="35666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7C74C-A3F7-9A85-2E46-817C13B57F5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E323AC3-705C-0F90-BFA4-8BC54A54B8A1}"/>
              </a:ext>
            </a:extLst>
          </p:cNvPr>
          <p:cNvPicPr>
            <a:picLocks noChangeAspect="1"/>
          </p:cNvPicPr>
          <p:nvPr/>
        </p:nvPicPr>
        <p:blipFill rotWithShape="1">
          <a:blip r:embed="rId2"/>
          <a:srcRect b="15614"/>
          <a:stretch/>
        </p:blipFill>
        <p:spPr bwMode="auto">
          <a:xfrm>
            <a:off x="720850" y="5777656"/>
            <a:ext cx="8846517" cy="4101929"/>
          </a:xfrm>
          <a:prstGeom prst="rect">
            <a:avLst/>
          </a:prstGeom>
          <a:ln w="38100">
            <a:solidFill>
              <a:srgbClr val="002697"/>
            </a:solidFill>
          </a:ln>
          <a:extLst>
            <a:ext uri="{53640926-AAD7-44D8-BBD7-CCE9431645EC}">
              <a14:shadowObscured xmlns:a14="http://schemas.microsoft.com/office/drawing/2010/main"/>
            </a:ext>
          </a:extLst>
        </p:spPr>
      </p:pic>
      <p:grpSp>
        <p:nvGrpSpPr>
          <p:cNvPr id="2" name="Group 2">
            <a:extLst>
              <a:ext uri="{FF2B5EF4-FFF2-40B4-BE49-F238E27FC236}">
                <a16:creationId xmlns:a16="http://schemas.microsoft.com/office/drawing/2014/main" id="{A452AFFD-D45B-77A7-C991-5C76AAB03D5C}"/>
              </a:ext>
            </a:extLst>
          </p:cNvPr>
          <p:cNvGrpSpPr/>
          <p:nvPr/>
        </p:nvGrpSpPr>
        <p:grpSpPr>
          <a:xfrm>
            <a:off x="0" y="-4656527"/>
            <a:ext cx="18288000" cy="6166010"/>
            <a:chOff x="0" y="0"/>
            <a:chExt cx="4816593" cy="1623970"/>
          </a:xfrm>
        </p:grpSpPr>
        <p:sp>
          <p:nvSpPr>
            <p:cNvPr id="3" name="Freeform 3">
              <a:extLst>
                <a:ext uri="{FF2B5EF4-FFF2-40B4-BE49-F238E27FC236}">
                  <a16:creationId xmlns:a16="http://schemas.microsoft.com/office/drawing/2014/main" id="{01D243FD-2479-4F7B-28FB-01B77E8BC6C0}"/>
                </a:ext>
              </a:extLst>
            </p:cNvPr>
            <p:cNvSpPr/>
            <p:nvPr/>
          </p:nvSpPr>
          <p:spPr>
            <a:xfrm>
              <a:off x="0" y="0"/>
              <a:ext cx="4816592" cy="1623970"/>
            </a:xfrm>
            <a:custGeom>
              <a:avLst/>
              <a:gdLst/>
              <a:ahLst/>
              <a:cxnLst/>
              <a:rect l="l" t="t" r="r" b="b"/>
              <a:pathLst>
                <a:path w="4816592" h="1623970">
                  <a:moveTo>
                    <a:pt x="0" y="0"/>
                  </a:moveTo>
                  <a:lnTo>
                    <a:pt x="4816592" y="0"/>
                  </a:lnTo>
                  <a:lnTo>
                    <a:pt x="4816592" y="1623970"/>
                  </a:lnTo>
                  <a:lnTo>
                    <a:pt x="0" y="1623970"/>
                  </a:lnTo>
                  <a:close/>
                </a:path>
              </a:pathLst>
            </a:custGeom>
            <a:solidFill>
              <a:srgbClr val="004AAD"/>
            </a:solidFill>
          </p:spPr>
          <p:txBody>
            <a:bodyPr/>
            <a:lstStyle/>
            <a:p>
              <a:endParaRPr lang="en-US"/>
            </a:p>
          </p:txBody>
        </p:sp>
        <p:sp>
          <p:nvSpPr>
            <p:cNvPr id="4" name="TextBox 4">
              <a:extLst>
                <a:ext uri="{FF2B5EF4-FFF2-40B4-BE49-F238E27FC236}">
                  <a16:creationId xmlns:a16="http://schemas.microsoft.com/office/drawing/2014/main" id="{FEE235A5-97BC-2627-867B-9536E5BD7F10}"/>
                </a:ext>
              </a:extLst>
            </p:cNvPr>
            <p:cNvSpPr txBox="1"/>
            <p:nvPr/>
          </p:nvSpPr>
          <p:spPr>
            <a:xfrm>
              <a:off x="0" y="-66675"/>
              <a:ext cx="4816593" cy="1690645"/>
            </a:xfrm>
            <a:prstGeom prst="rect">
              <a:avLst/>
            </a:prstGeom>
          </p:spPr>
          <p:txBody>
            <a:bodyPr lIns="50800" tIns="50800" rIns="50800" bIns="50800" rtlCol="0" anchor="ctr"/>
            <a:lstStyle/>
            <a:p>
              <a:pPr algn="ctr">
                <a:lnSpc>
                  <a:spcPts val="3750"/>
                </a:lnSpc>
              </a:pPr>
              <a:endParaRPr/>
            </a:p>
          </p:txBody>
        </p:sp>
      </p:grpSp>
      <p:sp>
        <p:nvSpPr>
          <p:cNvPr id="17" name="TextBox 17">
            <a:extLst>
              <a:ext uri="{FF2B5EF4-FFF2-40B4-BE49-F238E27FC236}">
                <a16:creationId xmlns:a16="http://schemas.microsoft.com/office/drawing/2014/main" id="{AA1424FF-EDAC-DFE1-12D2-AAB79C4F33C9}"/>
              </a:ext>
            </a:extLst>
          </p:cNvPr>
          <p:cNvSpPr txBox="1"/>
          <p:nvPr/>
        </p:nvSpPr>
        <p:spPr>
          <a:xfrm>
            <a:off x="930891" y="520762"/>
            <a:ext cx="11248094" cy="615553"/>
          </a:xfrm>
          <a:prstGeom prst="rect">
            <a:avLst/>
          </a:prstGeom>
        </p:spPr>
        <p:txBody>
          <a:bodyPr wrap="square" lIns="0" tIns="0" rIns="0" bIns="0" rtlCol="0" anchor="t">
            <a:spAutoFit/>
          </a:bodyPr>
          <a:lstStyle/>
          <a:p>
            <a:pPr marL="0" marR="0" indent="0" rtl="0" eaLnBrk="1" latinLnBrk="0" hangingPunct="1"/>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4.2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Một</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số</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giao</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diện</a:t>
            </a:r>
            <a:r>
              <a:rPr lang="en-US" sz="40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chemeClr val="bg1"/>
                </a:solidFill>
                <a:effectLst/>
                <a:latin typeface="Montserrat Bold" panose="00000800000000000000" charset="0"/>
                <a:ea typeface="Calibri" panose="020F0502020204030204" pitchFamily="34" charset="0"/>
                <a:cs typeface="Calibri" panose="020F0502020204030204" pitchFamily="34" charset="0"/>
              </a:rPr>
              <a:t>chính</a:t>
            </a:r>
            <a:endParaRPr lang="en-US" sz="4000" dirty="0">
              <a:solidFill>
                <a:schemeClr val="bg1"/>
              </a:solidFill>
              <a:effectLst/>
              <a:latin typeface="Montserrat Bold" panose="00000800000000000000" charset="0"/>
            </a:endParaRPr>
          </a:p>
        </p:txBody>
      </p:sp>
      <p:sp>
        <p:nvSpPr>
          <p:cNvPr id="30" name="Freeform 30">
            <a:extLst>
              <a:ext uri="{FF2B5EF4-FFF2-40B4-BE49-F238E27FC236}">
                <a16:creationId xmlns:a16="http://schemas.microsoft.com/office/drawing/2014/main" id="{4EA48B8C-9BC0-DBBE-CE5A-47AB8B0360B3}"/>
              </a:ext>
            </a:extLst>
          </p:cNvPr>
          <p:cNvSpPr/>
          <p:nvPr/>
        </p:nvSpPr>
        <p:spPr>
          <a:xfrm>
            <a:off x="16725757" y="162314"/>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3"/>
            <a:stretch>
              <a:fillRect/>
            </a:stretch>
          </a:blipFill>
        </p:spPr>
        <p:txBody>
          <a:bodyPr/>
          <a:lstStyle/>
          <a:p>
            <a:endParaRPr lang="en-US"/>
          </a:p>
        </p:txBody>
      </p:sp>
      <p:pic>
        <p:nvPicPr>
          <p:cNvPr id="6" name="Picture 5" descr="A screenshot of a food&#10;&#10;AI-generated content may be incorrect.">
            <a:extLst>
              <a:ext uri="{FF2B5EF4-FFF2-40B4-BE49-F238E27FC236}">
                <a16:creationId xmlns:a16="http://schemas.microsoft.com/office/drawing/2014/main" id="{ED5D14B1-2F6D-A60C-4FAC-71D241BA0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4833" y="5744473"/>
            <a:ext cx="7668557" cy="4135113"/>
          </a:xfrm>
          <a:prstGeom prst="rect">
            <a:avLst/>
          </a:prstGeom>
          <a:ln w="38100">
            <a:solidFill>
              <a:srgbClr val="002697"/>
            </a:solidFill>
          </a:ln>
        </p:spPr>
      </p:pic>
      <p:pic>
        <p:nvPicPr>
          <p:cNvPr id="7" name="Picture 6" descr="A screenshot of a computer&#10;&#10;AI-generated content may be incorrect.">
            <a:extLst>
              <a:ext uri="{FF2B5EF4-FFF2-40B4-BE49-F238E27FC236}">
                <a16:creationId xmlns:a16="http://schemas.microsoft.com/office/drawing/2014/main" id="{349FA812-4114-33EE-634F-EA2908694D52}"/>
              </a:ext>
            </a:extLst>
          </p:cNvPr>
          <p:cNvPicPr>
            <a:picLocks noChangeAspect="1"/>
          </p:cNvPicPr>
          <p:nvPr/>
        </p:nvPicPr>
        <p:blipFill rotWithShape="1">
          <a:blip r:embed="rId5"/>
          <a:srcRect t="1" b="3"/>
          <a:stretch/>
        </p:blipFill>
        <p:spPr bwMode="auto">
          <a:xfrm>
            <a:off x="706102" y="1762640"/>
            <a:ext cx="7442382" cy="3761860"/>
          </a:xfrm>
          <a:prstGeom prst="rect">
            <a:avLst/>
          </a:prstGeom>
          <a:ln w="38100">
            <a:solidFill>
              <a:srgbClr val="002697"/>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724416C-9849-F89D-E357-BCC0BFB576A8}"/>
              </a:ext>
            </a:extLst>
          </p:cNvPr>
          <p:cNvPicPr>
            <a:picLocks noChangeAspect="1"/>
          </p:cNvPicPr>
          <p:nvPr/>
        </p:nvPicPr>
        <p:blipFill rotWithShape="1">
          <a:blip r:embed="rId6"/>
          <a:srcRect l="19927" t="6389" b="-1910"/>
          <a:stretch/>
        </p:blipFill>
        <p:spPr bwMode="auto">
          <a:xfrm>
            <a:off x="9928123" y="1776159"/>
            <a:ext cx="8027390" cy="3785444"/>
          </a:xfrm>
          <a:prstGeom prst="rect">
            <a:avLst/>
          </a:prstGeom>
          <a:ln w="38100">
            <a:solidFill>
              <a:srgbClr val="002697"/>
            </a:solidFill>
          </a:ln>
          <a:extLst>
            <a:ext uri="{53640926-AAD7-44D8-BBD7-CCE9431645EC}">
              <a14:shadowObscured xmlns:a14="http://schemas.microsoft.com/office/drawing/2010/main"/>
            </a:ext>
          </a:extLst>
        </p:spPr>
      </p:pic>
      <p:pic>
        <p:nvPicPr>
          <p:cNvPr id="8" name="Picture 7" descr="A screenshot of a website&#10;&#10;AI-generated content may be incorrect.">
            <a:extLst>
              <a:ext uri="{FF2B5EF4-FFF2-40B4-BE49-F238E27FC236}">
                <a16:creationId xmlns:a16="http://schemas.microsoft.com/office/drawing/2014/main" id="{951D42B9-D7C7-40EB-79E3-BA60A75085F4}"/>
              </a:ext>
            </a:extLst>
          </p:cNvPr>
          <p:cNvPicPr>
            <a:picLocks noChangeAspect="1"/>
          </p:cNvPicPr>
          <p:nvPr/>
        </p:nvPicPr>
        <p:blipFill rotWithShape="1">
          <a:blip r:embed="rId7"/>
          <a:srcRect l="1414" r="1202" b="-158"/>
          <a:stretch/>
        </p:blipFill>
        <p:spPr bwMode="auto">
          <a:xfrm>
            <a:off x="6375352" y="3643570"/>
            <a:ext cx="6997385" cy="34044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716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46745">
            <a:off x="-388006" y="9509422"/>
            <a:ext cx="1397340" cy="1418619"/>
          </a:xfrm>
          <a:custGeom>
            <a:avLst/>
            <a:gdLst/>
            <a:ahLst/>
            <a:cxnLst/>
            <a:rect l="l" t="t" r="r" b="b"/>
            <a:pathLst>
              <a:path w="1397340" h="1418619">
                <a:moveTo>
                  <a:pt x="0" y="0"/>
                </a:moveTo>
                <a:lnTo>
                  <a:pt x="1397340" y="0"/>
                </a:lnTo>
                <a:lnTo>
                  <a:pt x="1397340" y="1418619"/>
                </a:lnTo>
                <a:lnTo>
                  <a:pt x="0" y="141861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5" name="Group 5"/>
          <p:cNvGrpSpPr/>
          <p:nvPr/>
        </p:nvGrpSpPr>
        <p:grpSpPr>
          <a:xfrm rot="-10800000">
            <a:off x="1028699" y="3050767"/>
            <a:ext cx="7897417" cy="6978366"/>
            <a:chOff x="0" y="0"/>
            <a:chExt cx="3197646" cy="3148105"/>
          </a:xfrm>
        </p:grpSpPr>
        <p:sp>
          <p:nvSpPr>
            <p:cNvPr id="6" name="Freeform 6"/>
            <p:cNvSpPr/>
            <p:nvPr/>
          </p:nvSpPr>
          <p:spPr>
            <a:xfrm>
              <a:off x="0" y="0"/>
              <a:ext cx="3197646" cy="3148105"/>
            </a:xfrm>
            <a:custGeom>
              <a:avLst/>
              <a:gdLst/>
              <a:ahLst/>
              <a:cxnLst/>
              <a:rect l="l" t="t" r="r" b="b"/>
              <a:pathLst>
                <a:path w="3197646" h="3148105">
                  <a:moveTo>
                    <a:pt x="0" y="0"/>
                  </a:moveTo>
                  <a:lnTo>
                    <a:pt x="3197646" y="0"/>
                  </a:lnTo>
                  <a:lnTo>
                    <a:pt x="3197646" y="3148105"/>
                  </a:lnTo>
                  <a:lnTo>
                    <a:pt x="0" y="3148105"/>
                  </a:lnTo>
                  <a:close/>
                </a:path>
              </a:pathLst>
            </a:custGeom>
            <a:solidFill>
              <a:srgbClr val="EFEFEF"/>
            </a:solidFill>
          </p:spPr>
          <p:txBody>
            <a:bodyPr/>
            <a:lstStyle/>
            <a:p>
              <a:endParaRPr lang="en-US"/>
            </a:p>
          </p:txBody>
        </p:sp>
        <p:sp>
          <p:nvSpPr>
            <p:cNvPr id="7" name="TextBox 7"/>
            <p:cNvSpPr txBox="1"/>
            <p:nvPr/>
          </p:nvSpPr>
          <p:spPr>
            <a:xfrm>
              <a:off x="0" y="-47625"/>
              <a:ext cx="3197646" cy="3195730"/>
            </a:xfrm>
            <a:prstGeom prst="rect">
              <a:avLst/>
            </a:prstGeom>
          </p:spPr>
          <p:txBody>
            <a:bodyPr lIns="50800" tIns="50800" rIns="50800" bIns="50800" rtlCol="0" anchor="ctr"/>
            <a:lstStyle/>
            <a:p>
              <a:pPr algn="ctr">
                <a:lnSpc>
                  <a:spcPts val="3295"/>
                </a:lnSpc>
              </a:pPr>
              <a:endParaRPr/>
            </a:p>
          </p:txBody>
        </p:sp>
      </p:grpSp>
      <p:grpSp>
        <p:nvGrpSpPr>
          <p:cNvPr id="8" name="Group 8"/>
          <p:cNvGrpSpPr/>
          <p:nvPr/>
        </p:nvGrpSpPr>
        <p:grpSpPr>
          <a:xfrm rot="-10800000">
            <a:off x="1823282" y="2669049"/>
            <a:ext cx="6349556" cy="1013981"/>
            <a:chOff x="0" y="0"/>
            <a:chExt cx="2570920" cy="492861"/>
          </a:xfrm>
        </p:grpSpPr>
        <p:sp>
          <p:nvSpPr>
            <p:cNvPr id="9" name="Freeform 9"/>
            <p:cNvSpPr/>
            <p:nvPr/>
          </p:nvSpPr>
          <p:spPr>
            <a:xfrm>
              <a:off x="0" y="0"/>
              <a:ext cx="2570920" cy="492861"/>
            </a:xfrm>
            <a:custGeom>
              <a:avLst/>
              <a:gdLst/>
              <a:ahLst/>
              <a:cxnLst/>
              <a:rect l="l" t="t" r="r" b="b"/>
              <a:pathLst>
                <a:path w="2570920" h="492861">
                  <a:moveTo>
                    <a:pt x="0" y="0"/>
                  </a:moveTo>
                  <a:lnTo>
                    <a:pt x="2570920" y="0"/>
                  </a:lnTo>
                  <a:lnTo>
                    <a:pt x="2570920" y="492861"/>
                  </a:lnTo>
                  <a:lnTo>
                    <a:pt x="0" y="492861"/>
                  </a:lnTo>
                  <a:close/>
                </a:path>
              </a:pathLst>
            </a:custGeom>
            <a:solidFill>
              <a:srgbClr val="56AAF0"/>
            </a:solidFill>
          </p:spPr>
          <p:txBody>
            <a:bodyPr/>
            <a:lstStyle/>
            <a:p>
              <a:endParaRPr lang="en-US"/>
            </a:p>
          </p:txBody>
        </p:sp>
        <p:sp>
          <p:nvSpPr>
            <p:cNvPr id="10" name="TextBox 10"/>
            <p:cNvSpPr txBox="1"/>
            <p:nvPr/>
          </p:nvSpPr>
          <p:spPr>
            <a:xfrm>
              <a:off x="0" y="-47625"/>
              <a:ext cx="2570920" cy="540486"/>
            </a:xfrm>
            <a:prstGeom prst="rect">
              <a:avLst/>
            </a:prstGeom>
          </p:spPr>
          <p:txBody>
            <a:bodyPr lIns="50800" tIns="50800" rIns="50800" bIns="50800" rtlCol="0" anchor="ctr"/>
            <a:lstStyle/>
            <a:p>
              <a:pPr algn="ctr">
                <a:lnSpc>
                  <a:spcPts val="3295"/>
                </a:lnSpc>
              </a:pPr>
              <a:endParaRPr/>
            </a:p>
          </p:txBody>
        </p:sp>
      </p:grpSp>
      <p:grpSp>
        <p:nvGrpSpPr>
          <p:cNvPr id="11" name="Group 11"/>
          <p:cNvGrpSpPr/>
          <p:nvPr/>
        </p:nvGrpSpPr>
        <p:grpSpPr>
          <a:xfrm rot="-10800000">
            <a:off x="9448028" y="3050767"/>
            <a:ext cx="7897417" cy="6978366"/>
            <a:chOff x="0" y="0"/>
            <a:chExt cx="3197646" cy="3148105"/>
          </a:xfrm>
        </p:grpSpPr>
        <p:sp>
          <p:nvSpPr>
            <p:cNvPr id="12" name="Freeform 12"/>
            <p:cNvSpPr/>
            <p:nvPr/>
          </p:nvSpPr>
          <p:spPr>
            <a:xfrm>
              <a:off x="0" y="0"/>
              <a:ext cx="3197646" cy="3148105"/>
            </a:xfrm>
            <a:custGeom>
              <a:avLst/>
              <a:gdLst/>
              <a:ahLst/>
              <a:cxnLst/>
              <a:rect l="l" t="t" r="r" b="b"/>
              <a:pathLst>
                <a:path w="3197646" h="3148105">
                  <a:moveTo>
                    <a:pt x="0" y="0"/>
                  </a:moveTo>
                  <a:lnTo>
                    <a:pt x="3197646" y="0"/>
                  </a:lnTo>
                  <a:lnTo>
                    <a:pt x="3197646" y="3148105"/>
                  </a:lnTo>
                  <a:lnTo>
                    <a:pt x="0" y="3148105"/>
                  </a:lnTo>
                  <a:close/>
                </a:path>
              </a:pathLst>
            </a:custGeom>
            <a:solidFill>
              <a:srgbClr val="EFEFEF"/>
            </a:solidFill>
          </p:spPr>
          <p:txBody>
            <a:bodyPr/>
            <a:lstStyle/>
            <a:p>
              <a:endParaRPr lang="en-US"/>
            </a:p>
          </p:txBody>
        </p:sp>
        <p:sp>
          <p:nvSpPr>
            <p:cNvPr id="13" name="TextBox 13"/>
            <p:cNvSpPr txBox="1"/>
            <p:nvPr/>
          </p:nvSpPr>
          <p:spPr>
            <a:xfrm>
              <a:off x="0" y="-47625"/>
              <a:ext cx="3197646" cy="3195730"/>
            </a:xfrm>
            <a:prstGeom prst="rect">
              <a:avLst/>
            </a:prstGeom>
          </p:spPr>
          <p:txBody>
            <a:bodyPr lIns="50800" tIns="50800" rIns="50800" bIns="50800" rtlCol="0" anchor="ctr"/>
            <a:lstStyle/>
            <a:p>
              <a:pPr algn="ctr">
                <a:lnSpc>
                  <a:spcPts val="3295"/>
                </a:lnSpc>
              </a:pPr>
              <a:endParaRPr/>
            </a:p>
          </p:txBody>
        </p:sp>
      </p:grpSp>
      <p:grpSp>
        <p:nvGrpSpPr>
          <p:cNvPr id="14" name="Group 14"/>
          <p:cNvGrpSpPr/>
          <p:nvPr/>
        </p:nvGrpSpPr>
        <p:grpSpPr>
          <a:xfrm rot="-10800000">
            <a:off x="10221960" y="2687433"/>
            <a:ext cx="6349556" cy="1013981"/>
            <a:chOff x="0" y="0"/>
            <a:chExt cx="2570920" cy="492861"/>
          </a:xfrm>
        </p:grpSpPr>
        <p:sp>
          <p:nvSpPr>
            <p:cNvPr id="15" name="Freeform 15"/>
            <p:cNvSpPr/>
            <p:nvPr/>
          </p:nvSpPr>
          <p:spPr>
            <a:xfrm>
              <a:off x="0" y="0"/>
              <a:ext cx="2570920" cy="492861"/>
            </a:xfrm>
            <a:custGeom>
              <a:avLst/>
              <a:gdLst/>
              <a:ahLst/>
              <a:cxnLst/>
              <a:rect l="l" t="t" r="r" b="b"/>
              <a:pathLst>
                <a:path w="2570920" h="492861">
                  <a:moveTo>
                    <a:pt x="0" y="0"/>
                  </a:moveTo>
                  <a:lnTo>
                    <a:pt x="2570920" y="0"/>
                  </a:lnTo>
                  <a:lnTo>
                    <a:pt x="2570920" y="492861"/>
                  </a:lnTo>
                  <a:lnTo>
                    <a:pt x="0" y="492861"/>
                  </a:lnTo>
                  <a:close/>
                </a:path>
              </a:pathLst>
            </a:custGeom>
            <a:solidFill>
              <a:srgbClr val="002697"/>
            </a:solidFill>
          </p:spPr>
          <p:txBody>
            <a:bodyPr/>
            <a:lstStyle/>
            <a:p>
              <a:endParaRPr lang="en-US"/>
            </a:p>
          </p:txBody>
        </p:sp>
        <p:sp>
          <p:nvSpPr>
            <p:cNvPr id="16" name="TextBox 16"/>
            <p:cNvSpPr txBox="1"/>
            <p:nvPr/>
          </p:nvSpPr>
          <p:spPr>
            <a:xfrm>
              <a:off x="0" y="-47625"/>
              <a:ext cx="2570920" cy="540486"/>
            </a:xfrm>
            <a:prstGeom prst="rect">
              <a:avLst/>
            </a:prstGeom>
          </p:spPr>
          <p:txBody>
            <a:bodyPr lIns="50800" tIns="50800" rIns="50800" bIns="50800" rtlCol="0" anchor="ctr"/>
            <a:lstStyle/>
            <a:p>
              <a:pPr algn="ctr">
                <a:lnSpc>
                  <a:spcPts val="3295"/>
                </a:lnSpc>
              </a:pPr>
              <a:endParaRPr/>
            </a:p>
          </p:txBody>
        </p:sp>
      </p:grpSp>
      <p:sp>
        <p:nvSpPr>
          <p:cNvPr id="17" name="TextBox 17"/>
          <p:cNvSpPr txBox="1"/>
          <p:nvPr/>
        </p:nvSpPr>
        <p:spPr>
          <a:xfrm>
            <a:off x="2605763" y="2981910"/>
            <a:ext cx="4784593" cy="450216"/>
          </a:xfrm>
          <a:prstGeom prst="rect">
            <a:avLst/>
          </a:prstGeom>
        </p:spPr>
        <p:txBody>
          <a:bodyPr lIns="0" tIns="0" rIns="0" bIns="0" rtlCol="0" anchor="t">
            <a:spAutoFit/>
          </a:bodyPr>
          <a:lstStyle/>
          <a:p>
            <a:pPr algn="ctr">
              <a:lnSpc>
                <a:spcPts val="3520"/>
              </a:lnSpc>
            </a:pPr>
            <a:r>
              <a:rPr lang="en-US" sz="3200" b="1" dirty="0" err="1">
                <a:solidFill>
                  <a:srgbClr val="FFFFFF"/>
                </a:solidFill>
                <a:latin typeface="Montserrat Bold"/>
                <a:ea typeface="Montserrat Bold"/>
                <a:cs typeface="Montserrat Bold"/>
                <a:sym typeface="Montserrat Bold"/>
              </a:rPr>
              <a:t>Kết</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quả</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đạt</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được</a:t>
            </a:r>
            <a:endParaRPr lang="en-US" sz="3200" b="1" dirty="0">
              <a:solidFill>
                <a:srgbClr val="FFFFFF"/>
              </a:solidFill>
              <a:latin typeface="Montserrat Bold"/>
              <a:ea typeface="Montserrat Bold"/>
              <a:cs typeface="Montserrat Bold"/>
              <a:sym typeface="Montserrat Bold"/>
            </a:endParaRPr>
          </a:p>
        </p:txBody>
      </p:sp>
      <p:sp>
        <p:nvSpPr>
          <p:cNvPr id="18" name="TextBox 18"/>
          <p:cNvSpPr txBox="1"/>
          <p:nvPr/>
        </p:nvSpPr>
        <p:spPr>
          <a:xfrm>
            <a:off x="10672024" y="2981910"/>
            <a:ext cx="5449428" cy="450216"/>
          </a:xfrm>
          <a:prstGeom prst="rect">
            <a:avLst/>
          </a:prstGeom>
        </p:spPr>
        <p:txBody>
          <a:bodyPr lIns="0" tIns="0" rIns="0" bIns="0" rtlCol="0" anchor="t">
            <a:spAutoFit/>
          </a:bodyPr>
          <a:lstStyle/>
          <a:p>
            <a:pPr algn="ctr">
              <a:lnSpc>
                <a:spcPts val="3520"/>
              </a:lnSpc>
            </a:pPr>
            <a:r>
              <a:rPr lang="en-US" sz="3200" b="1" dirty="0" err="1">
                <a:solidFill>
                  <a:srgbClr val="FFFFFF"/>
                </a:solidFill>
                <a:latin typeface="Montserrat Bold"/>
                <a:ea typeface="Montserrat Bold"/>
                <a:cs typeface="Montserrat Bold"/>
                <a:sym typeface="Montserrat Bold"/>
              </a:rPr>
              <a:t>Những</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hạn</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chế</a:t>
            </a:r>
            <a:endParaRPr lang="en-US" sz="3200" b="1" dirty="0">
              <a:solidFill>
                <a:srgbClr val="FFFFFF"/>
              </a:solidFill>
              <a:latin typeface="Montserrat Bold"/>
              <a:ea typeface="Montserrat Bold"/>
              <a:cs typeface="Montserrat Bold"/>
              <a:sym typeface="Montserrat Bold"/>
            </a:endParaRPr>
          </a:p>
        </p:txBody>
      </p:sp>
      <p:sp>
        <p:nvSpPr>
          <p:cNvPr id="19" name="TextBox 19"/>
          <p:cNvSpPr txBox="1"/>
          <p:nvPr/>
        </p:nvSpPr>
        <p:spPr>
          <a:xfrm>
            <a:off x="1553731" y="3931022"/>
            <a:ext cx="6847355" cy="6170386"/>
          </a:xfrm>
          <a:prstGeom prst="rect">
            <a:avLst/>
          </a:prstGeom>
        </p:spPr>
        <p:txBody>
          <a:bodyPr lIns="0" tIns="0" rIns="0" bIns="0" rtlCol="0" anchor="t">
            <a:spAutoFit/>
          </a:bodyPr>
          <a:lstStyle/>
          <a:p>
            <a:pPr marL="582156" lvl="1" indent="-291078" algn="just">
              <a:lnSpc>
                <a:spcPts val="3774"/>
              </a:lnSpc>
              <a:buFont typeface="Arial"/>
              <a:buChar char="•"/>
            </a:pPr>
            <a:r>
              <a:rPr lang="en-US" sz="2696" dirty="0" err="1">
                <a:solidFill>
                  <a:srgbClr val="000000"/>
                </a:solidFill>
                <a:latin typeface="Montserrat"/>
                <a:ea typeface="Montserrat"/>
                <a:cs typeface="Montserrat"/>
                <a:sym typeface="Montserrat"/>
              </a:rPr>
              <a:t>Khả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thanh</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toán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tổng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quát</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duy</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trì</a:t>
            </a:r>
            <a:r>
              <a:rPr lang="en-US" sz="2696" dirty="0">
                <a:solidFill>
                  <a:srgbClr val="000000"/>
                </a:solidFill>
                <a:latin typeface="Montserrat"/>
                <a:ea typeface="Montserrat"/>
                <a:cs typeface="Montserrat"/>
                <a:sym typeface="Montserrat"/>
              </a:rPr>
              <a:t> ở </a:t>
            </a:r>
            <a:r>
              <a:rPr lang="en-US" sz="2696" dirty="0" err="1">
                <a:solidFill>
                  <a:srgbClr val="000000"/>
                </a:solidFill>
                <a:latin typeface="Montserrat"/>
                <a:ea typeface="Montserrat"/>
                <a:cs typeface="Montserrat"/>
                <a:sym typeface="Montserrat"/>
              </a:rPr>
              <a:t>mức</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trên</a:t>
            </a:r>
            <a:r>
              <a:rPr lang="en-US" sz="2696" dirty="0">
                <a:solidFill>
                  <a:srgbClr val="000000"/>
                </a:solidFill>
                <a:latin typeface="Montserrat"/>
                <a:ea typeface="Montserrat"/>
                <a:cs typeface="Montserrat"/>
                <a:sym typeface="Montserrat"/>
              </a:rPr>
              <a:t> 1. </a:t>
            </a:r>
            <a:r>
              <a:rPr lang="en-US" sz="2696" dirty="0" err="1">
                <a:solidFill>
                  <a:srgbClr val="000000"/>
                </a:solidFill>
                <a:latin typeface="Montserrat"/>
                <a:ea typeface="Montserrat"/>
                <a:cs typeface="Montserrat"/>
                <a:sym typeface="Montserrat"/>
              </a:rPr>
              <a:t>Đủ</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đáp</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ứng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các</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nghĩa</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vụ</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tài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chính</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cơ</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bản</a:t>
            </a:r>
            <a:r>
              <a:rPr lang="en-US" sz="2696" dirty="0">
                <a:solidFill>
                  <a:srgbClr val="000000"/>
                </a:solidFill>
                <a:latin typeface="Montserrat"/>
                <a:ea typeface="Montserrat"/>
                <a:cs typeface="Montserrat"/>
                <a:sym typeface="Montserrat"/>
              </a:rPr>
              <a:t>.</a:t>
            </a:r>
          </a:p>
          <a:p>
            <a:pPr marL="582156" lvl="1" indent="-291078" algn="just">
              <a:lnSpc>
                <a:spcPts val="3774"/>
              </a:lnSpc>
              <a:buFont typeface="Arial"/>
              <a:buChar char="•"/>
            </a:pPr>
            <a:r>
              <a:rPr lang="en-US" sz="2696" dirty="0" err="1">
                <a:solidFill>
                  <a:srgbClr val="000000"/>
                </a:solidFill>
                <a:latin typeface="Montserrat"/>
                <a:ea typeface="Montserrat"/>
                <a:cs typeface="Montserrat"/>
                <a:sym typeface="Montserrat"/>
              </a:rPr>
              <a:t>Khả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thanh</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toán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dài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hạn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duy</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trì</a:t>
            </a:r>
            <a:r>
              <a:rPr lang="en-US" sz="2696" dirty="0">
                <a:solidFill>
                  <a:srgbClr val="000000"/>
                </a:solidFill>
                <a:latin typeface="Montserrat"/>
                <a:ea typeface="Montserrat"/>
                <a:cs typeface="Montserrat"/>
                <a:sym typeface="Montserrat"/>
              </a:rPr>
              <a:t> ở </a:t>
            </a:r>
            <a:r>
              <a:rPr lang="en-US" sz="2696" dirty="0" err="1">
                <a:solidFill>
                  <a:srgbClr val="000000"/>
                </a:solidFill>
                <a:latin typeface="Montserrat"/>
                <a:ea typeface="Montserrat"/>
                <a:cs typeface="Montserrat"/>
                <a:sym typeface="Montserrat"/>
              </a:rPr>
              <a:t>mức</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khá</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tốt</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đảm</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bảo</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dài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hạn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tốt</a:t>
            </a:r>
            <a:r>
              <a:rPr lang="en-US" sz="2696" dirty="0">
                <a:solidFill>
                  <a:srgbClr val="000000"/>
                </a:solidFill>
                <a:latin typeface="Montserrat"/>
                <a:ea typeface="Montserrat"/>
                <a:cs typeface="Montserrat"/>
                <a:sym typeface="Montserrat"/>
              </a:rPr>
              <a:t>.</a:t>
            </a:r>
          </a:p>
          <a:p>
            <a:pPr marL="582156" lvl="1" indent="-291078" algn="just">
              <a:lnSpc>
                <a:spcPts val="3774"/>
              </a:lnSpc>
              <a:buFont typeface="Arial"/>
              <a:buChar char="•"/>
            </a:pPr>
            <a:r>
              <a:rPr lang="en-US" sz="2696" dirty="0" err="1">
                <a:solidFill>
                  <a:srgbClr val="000000"/>
                </a:solidFill>
                <a:latin typeface="Montserrat"/>
                <a:ea typeface="Montserrat"/>
                <a:cs typeface="Montserrat"/>
                <a:sym typeface="Montserrat"/>
              </a:rPr>
              <a:t>Khả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thanh</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toán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lãi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vay</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khá</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ổn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định</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Có</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sự</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cải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thiện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khả</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kiểm</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soát</a:t>
            </a:r>
            <a:r>
              <a:rPr lang="en-US" sz="2696" dirty="0">
                <a:solidFill>
                  <a:srgbClr val="000000"/>
                </a:solidFill>
                <a:latin typeface="Montserrat"/>
                <a:ea typeface="Montserrat"/>
                <a:cs typeface="Montserrat"/>
                <a:sym typeface="Montserrat"/>
              </a:rPr>
              <a:t> chi </a:t>
            </a:r>
            <a:r>
              <a:rPr lang="en-US" sz="2696" dirty="0" err="1">
                <a:solidFill>
                  <a:srgbClr val="000000"/>
                </a:solidFill>
                <a:latin typeface="Montserrat"/>
                <a:ea typeface="Montserrat"/>
                <a:cs typeface="Montserrat"/>
                <a:sym typeface="Montserrat"/>
              </a:rPr>
              <a:t>phí</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tài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chính</a:t>
            </a:r>
            <a:r>
              <a:rPr lang="en-US" sz="2696" dirty="0">
                <a:solidFill>
                  <a:srgbClr val="000000"/>
                </a:solidFill>
                <a:latin typeface="Montserrat"/>
                <a:ea typeface="Montserrat"/>
                <a:cs typeface="Montserrat"/>
                <a:sym typeface="Montserrat"/>
              </a:rPr>
              <a:t>.</a:t>
            </a:r>
          </a:p>
          <a:p>
            <a:pPr marL="582156" lvl="1" indent="-291078" algn="just">
              <a:lnSpc>
                <a:spcPts val="3774"/>
              </a:lnSpc>
              <a:buFont typeface="Arial"/>
              <a:buChar char="•"/>
            </a:pPr>
            <a:r>
              <a:rPr lang="en-US" sz="2696" dirty="0" err="1">
                <a:solidFill>
                  <a:srgbClr val="000000"/>
                </a:solidFill>
                <a:latin typeface="Montserrat"/>
                <a:ea typeface="Montserrat"/>
                <a:cs typeface="Montserrat"/>
                <a:sym typeface="Montserrat"/>
              </a:rPr>
              <a:t>Vòng</a:t>
            </a:r>
            <a:r>
              <a:rPr lang="en-US" sz="2696" dirty="0">
                <a:solidFill>
                  <a:srgbClr val="000000"/>
                </a:solidFill>
                <a:latin typeface="Montserrat"/>
                <a:ea typeface="Montserrat"/>
                <a:cs typeface="Montserrat"/>
                <a:sym typeface="Montserrat"/>
              </a:rPr>
              <a:t> quay </a:t>
            </a:r>
            <a:r>
              <a:rPr lang="en-US" sz="2696" dirty="0" err="1">
                <a:solidFill>
                  <a:srgbClr val="000000"/>
                </a:solidFill>
                <a:latin typeface="Montserrat"/>
                <a:ea typeface="Montserrat"/>
                <a:cs typeface="Montserrat"/>
                <a:sym typeface="Montserrat"/>
              </a:rPr>
              <a:t>hàng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tồn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kho</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có</a:t>
            </a:r>
            <a:r>
              <a:rPr lang="en-US" sz="2696" dirty="0">
                <a:solidFill>
                  <a:srgbClr val="000000"/>
                </a:solidFill>
                <a:latin typeface="Montserrat"/>
                <a:ea typeface="Montserrat"/>
                <a:cs typeface="Montserrat"/>
                <a:sym typeface="Montserrat"/>
              </a:rPr>
              <a:t> xu </a:t>
            </a:r>
            <a:r>
              <a:rPr lang="en-US" sz="2696" dirty="0" err="1">
                <a:solidFill>
                  <a:srgbClr val="000000"/>
                </a:solidFill>
                <a:latin typeface="Montserrat"/>
                <a:ea typeface="Montserrat"/>
                <a:cs typeface="Montserrat"/>
                <a:sym typeface="Montserrat"/>
              </a:rPr>
              <a:t>hướng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tăng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nhẹ</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Có</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sự</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cải</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thiện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trong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quản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lý</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hàng</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tồn</a:t>
            </a:r>
            <a:r>
              <a:rPr lang="en-US" sz="2696" dirty="0">
                <a:solidFill>
                  <a:srgbClr val="000000"/>
                </a:solidFill>
                <a:latin typeface="Montserrat"/>
                <a:ea typeface="Montserrat"/>
                <a:cs typeface="Montserrat"/>
                <a:sym typeface="Montserrat"/>
              </a:rPr>
              <a:t> </a:t>
            </a:r>
            <a:r>
              <a:rPr lang="en-US" sz="2696" dirty="0" err="1">
                <a:solidFill>
                  <a:srgbClr val="000000"/>
                </a:solidFill>
                <a:latin typeface="Montserrat"/>
                <a:ea typeface="Montserrat"/>
                <a:cs typeface="Montserrat"/>
                <a:sym typeface="Montserrat"/>
              </a:rPr>
              <a:t>kho</a:t>
            </a:r>
            <a:r>
              <a:rPr lang="en-US" sz="2696" dirty="0">
                <a:solidFill>
                  <a:srgbClr val="000000"/>
                </a:solidFill>
                <a:latin typeface="Montserrat"/>
                <a:ea typeface="Montserrat"/>
                <a:cs typeface="Montserrat"/>
                <a:sym typeface="Montserrat"/>
              </a:rPr>
              <a:t>.</a:t>
            </a:r>
          </a:p>
          <a:p>
            <a:pPr algn="just">
              <a:lnSpc>
                <a:spcPts val="3774"/>
              </a:lnSpc>
            </a:pPr>
            <a:endParaRPr lang="en-US" sz="2696" dirty="0">
              <a:solidFill>
                <a:srgbClr val="000000"/>
              </a:solidFill>
              <a:latin typeface="Montserrat"/>
              <a:ea typeface="Montserrat"/>
              <a:cs typeface="Montserrat"/>
              <a:sym typeface="Montserrat"/>
            </a:endParaRPr>
          </a:p>
        </p:txBody>
      </p:sp>
      <p:sp>
        <p:nvSpPr>
          <p:cNvPr id="20" name="Freeform 20"/>
          <p:cNvSpPr/>
          <p:nvPr/>
        </p:nvSpPr>
        <p:spPr>
          <a:xfrm flipH="1" flipV="1">
            <a:off x="14952992" y="6567702"/>
            <a:ext cx="3335008" cy="3976164"/>
          </a:xfrm>
          <a:custGeom>
            <a:avLst/>
            <a:gdLst/>
            <a:ahLst/>
            <a:cxnLst/>
            <a:rect l="l" t="t" r="r" b="b"/>
            <a:pathLst>
              <a:path w="3335008" h="3976164">
                <a:moveTo>
                  <a:pt x="3335008" y="3976164"/>
                </a:moveTo>
                <a:lnTo>
                  <a:pt x="0" y="3976164"/>
                </a:lnTo>
                <a:lnTo>
                  <a:pt x="0" y="0"/>
                </a:lnTo>
                <a:lnTo>
                  <a:pt x="3335008" y="0"/>
                </a:lnTo>
                <a:lnTo>
                  <a:pt x="3335008" y="397616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9637291" y="3940547"/>
            <a:ext cx="7518894" cy="5324150"/>
          </a:xfrm>
          <a:prstGeom prst="rect">
            <a:avLst/>
          </a:prstGeom>
        </p:spPr>
        <p:txBody>
          <a:bodyPr lIns="0" tIns="0" rIns="0" bIns="0" rtlCol="0" anchor="t">
            <a:spAutoFit/>
          </a:bodyPr>
          <a:lstStyle/>
          <a:p>
            <a:pPr marL="585216" lvl="1" indent="-292608" algn="just">
              <a:lnSpc>
                <a:spcPts val="3774"/>
              </a:lnSpc>
              <a:buFont typeface="Arial"/>
              <a:buChar char="•"/>
            </a:pPr>
            <a:r>
              <a:rPr lang="vi-VN" sz="2700" dirty="0">
                <a:solidFill>
                  <a:srgbClr val="000000"/>
                </a:solidFill>
                <a:latin typeface="Montserrat"/>
                <a:ea typeface="Montserrat"/>
                <a:cs typeface="Montserrat"/>
                <a:sym typeface="Montserrat"/>
              </a:rPr>
              <a:t>Giao diện mobile cần tối ưu hơn về tốc độ tải và trải nghiệm UX/UI.</a:t>
            </a:r>
          </a:p>
          <a:p>
            <a:pPr marL="585216" lvl="1" indent="-292608" algn="just">
              <a:lnSpc>
                <a:spcPts val="3774"/>
              </a:lnSpc>
              <a:buFont typeface="Arial"/>
              <a:buChar char="•"/>
            </a:pPr>
            <a:r>
              <a:rPr lang="vi-VN" sz="2700" dirty="0">
                <a:solidFill>
                  <a:srgbClr val="000000"/>
                </a:solidFill>
                <a:latin typeface="Montserrat"/>
                <a:ea typeface="Montserrat"/>
                <a:cs typeface="Montserrat"/>
                <a:sym typeface="Montserrat"/>
              </a:rPr>
              <a:t>Chưa triển khai tính năng khách hàng có thể thay đổi món nếu chưa được phục vụ.</a:t>
            </a:r>
          </a:p>
          <a:p>
            <a:pPr marL="585216" lvl="1" indent="-292608" algn="just">
              <a:lnSpc>
                <a:spcPts val="3774"/>
              </a:lnSpc>
              <a:buFont typeface="Arial"/>
              <a:buChar char="•"/>
            </a:pPr>
            <a:r>
              <a:rPr lang="vi-VN" sz="2700" dirty="0">
                <a:solidFill>
                  <a:srgbClr val="000000"/>
                </a:solidFill>
                <a:latin typeface="Montserrat"/>
                <a:ea typeface="Montserrat"/>
                <a:cs typeface="Montserrat"/>
                <a:sym typeface="Montserrat"/>
              </a:rPr>
              <a:t>Chưa hoàn thiện chức năng thống kê nâng cao như thông kê theo ngày, tháng, năm; lọc theo món ăn cụ thể.</a:t>
            </a:r>
          </a:p>
          <a:p>
            <a:pPr marL="585216" lvl="1" indent="-292608" algn="just">
              <a:lnSpc>
                <a:spcPts val="3774"/>
              </a:lnSpc>
              <a:buFont typeface="Arial"/>
              <a:buChar char="•"/>
            </a:pPr>
            <a:r>
              <a:rPr lang="vi-VN" sz="2700" dirty="0">
                <a:solidFill>
                  <a:srgbClr val="000000"/>
                </a:solidFill>
                <a:latin typeface="Montserrat"/>
                <a:ea typeface="Montserrat"/>
                <a:cs typeface="Montserrat"/>
                <a:sym typeface="Montserrat"/>
              </a:rPr>
              <a:t>Thêm thông tin khách hàng ( tên và số điện thoại) và đơn hàng để xuất ra hóa đơn thanh toán.</a:t>
            </a:r>
            <a:endParaRPr lang="en-US" sz="2700" dirty="0">
              <a:solidFill>
                <a:srgbClr val="000000"/>
              </a:solidFill>
              <a:latin typeface="Montserrat"/>
              <a:ea typeface="Montserrat"/>
              <a:cs typeface="Montserrat"/>
              <a:sym typeface="Montserrat"/>
            </a:endParaRPr>
          </a:p>
        </p:txBody>
      </p:sp>
      <p:grpSp>
        <p:nvGrpSpPr>
          <p:cNvPr id="24" name="Group 2">
            <a:extLst>
              <a:ext uri="{FF2B5EF4-FFF2-40B4-BE49-F238E27FC236}">
                <a16:creationId xmlns:a16="http://schemas.microsoft.com/office/drawing/2014/main" id="{AF276E05-C789-F3C9-63E6-F158BF253C43}"/>
              </a:ext>
            </a:extLst>
          </p:cNvPr>
          <p:cNvGrpSpPr/>
          <p:nvPr/>
        </p:nvGrpSpPr>
        <p:grpSpPr>
          <a:xfrm>
            <a:off x="-464528" y="-4616347"/>
            <a:ext cx="18781290" cy="7419123"/>
            <a:chOff x="0" y="-330038"/>
            <a:chExt cx="4946513" cy="1954008"/>
          </a:xfrm>
        </p:grpSpPr>
        <p:sp>
          <p:nvSpPr>
            <p:cNvPr id="25" name="Freeform 3">
              <a:extLst>
                <a:ext uri="{FF2B5EF4-FFF2-40B4-BE49-F238E27FC236}">
                  <a16:creationId xmlns:a16="http://schemas.microsoft.com/office/drawing/2014/main" id="{928DA561-3F14-A8CF-75A3-D62DE2270D8C}"/>
                </a:ext>
              </a:extLst>
            </p:cNvPr>
            <p:cNvSpPr/>
            <p:nvPr/>
          </p:nvSpPr>
          <p:spPr>
            <a:xfrm>
              <a:off x="129921" y="-330038"/>
              <a:ext cx="4816592" cy="1623970"/>
            </a:xfrm>
            <a:custGeom>
              <a:avLst/>
              <a:gdLst/>
              <a:ahLst/>
              <a:cxnLst/>
              <a:rect l="l" t="t" r="r" b="b"/>
              <a:pathLst>
                <a:path w="4816592" h="1623970">
                  <a:moveTo>
                    <a:pt x="0" y="0"/>
                  </a:moveTo>
                  <a:lnTo>
                    <a:pt x="4816592" y="0"/>
                  </a:lnTo>
                  <a:lnTo>
                    <a:pt x="4816592" y="1623970"/>
                  </a:lnTo>
                  <a:lnTo>
                    <a:pt x="0" y="1623970"/>
                  </a:lnTo>
                  <a:close/>
                </a:path>
              </a:pathLst>
            </a:custGeom>
            <a:solidFill>
              <a:srgbClr val="004AAD"/>
            </a:solidFill>
          </p:spPr>
          <p:txBody>
            <a:bodyPr/>
            <a:lstStyle/>
            <a:p>
              <a:endParaRPr lang="en-US"/>
            </a:p>
          </p:txBody>
        </p:sp>
        <p:sp>
          <p:nvSpPr>
            <p:cNvPr id="26" name="TextBox 4">
              <a:extLst>
                <a:ext uri="{FF2B5EF4-FFF2-40B4-BE49-F238E27FC236}">
                  <a16:creationId xmlns:a16="http://schemas.microsoft.com/office/drawing/2014/main" id="{3319C1AB-CC80-3B18-1E37-0AF09685E12A}"/>
                </a:ext>
              </a:extLst>
            </p:cNvPr>
            <p:cNvSpPr txBox="1"/>
            <p:nvPr/>
          </p:nvSpPr>
          <p:spPr>
            <a:xfrm>
              <a:off x="0" y="-66675"/>
              <a:ext cx="4816593" cy="1690645"/>
            </a:xfrm>
            <a:prstGeom prst="rect">
              <a:avLst/>
            </a:prstGeom>
          </p:spPr>
          <p:txBody>
            <a:bodyPr lIns="50800" tIns="50800" rIns="50800" bIns="50800" rtlCol="0" anchor="ctr"/>
            <a:lstStyle/>
            <a:p>
              <a:pPr algn="ctr">
                <a:lnSpc>
                  <a:spcPts val="3750"/>
                </a:lnSpc>
              </a:pPr>
              <a:endParaRPr/>
            </a:p>
          </p:txBody>
        </p:sp>
      </p:grpSp>
      <p:sp>
        <p:nvSpPr>
          <p:cNvPr id="23" name="TextBox 12">
            <a:extLst>
              <a:ext uri="{FF2B5EF4-FFF2-40B4-BE49-F238E27FC236}">
                <a16:creationId xmlns:a16="http://schemas.microsoft.com/office/drawing/2014/main" id="{6A12815E-09E8-3B6B-A847-D2832E3A1E22}"/>
              </a:ext>
            </a:extLst>
          </p:cNvPr>
          <p:cNvSpPr txBox="1"/>
          <p:nvPr/>
        </p:nvSpPr>
        <p:spPr>
          <a:xfrm>
            <a:off x="1028699" y="350103"/>
            <a:ext cx="13492476" cy="830997"/>
          </a:xfrm>
          <a:prstGeom prst="rect">
            <a:avLst/>
          </a:prstGeom>
        </p:spPr>
        <p:txBody>
          <a:bodyPr wrap="square" lIns="0" tIns="0" rIns="0" bIns="0" rtlCol="0" anchor="t">
            <a:spAutoFit/>
          </a:bodyPr>
          <a:lstStyle/>
          <a:p>
            <a:pPr marL="0" marR="0" indent="0" rtl="0" eaLnBrk="1" latinLnBrk="0" hangingPunct="1"/>
            <a:r>
              <a:rPr lang="en-US" sz="5400" b="1" i="0" kern="1200" dirty="0">
                <a:solidFill>
                  <a:schemeClr val="bg1"/>
                </a:solidFill>
                <a:effectLst/>
                <a:latin typeface="Montserrat Bold" panose="00000800000000000000" charset="0"/>
                <a:ea typeface="Calibri" panose="020F0502020204030204" pitchFamily="34" charset="0"/>
                <a:cs typeface="Calibri" panose="020F0502020204030204" pitchFamily="34" charset="0"/>
              </a:rPr>
              <a:t>5. KẾT LUẬN VÀ HƯỚNG PHÁT TRIỂN</a:t>
            </a:r>
            <a:endParaRPr lang="en-US" sz="5400" dirty="0">
              <a:solidFill>
                <a:schemeClr val="bg1"/>
              </a:solidFill>
              <a:effectLst/>
              <a:latin typeface="Montserrat Bold" panose="00000800000000000000" charset="0"/>
            </a:endParaRPr>
          </a:p>
        </p:txBody>
      </p:sp>
      <p:sp>
        <p:nvSpPr>
          <p:cNvPr id="22" name="Freeform 22"/>
          <p:cNvSpPr/>
          <p:nvPr/>
        </p:nvSpPr>
        <p:spPr>
          <a:xfrm>
            <a:off x="16741630" y="228318"/>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647996" y="1823173"/>
            <a:ext cx="17175476" cy="594971"/>
          </a:xfrm>
          <a:prstGeom prst="rect">
            <a:avLst/>
          </a:prstGeom>
        </p:spPr>
        <p:txBody>
          <a:bodyPr lIns="0" tIns="0" rIns="0" bIns="0" rtlCol="0" anchor="t">
            <a:spAutoFit/>
          </a:bodyPr>
          <a:lstStyle/>
          <a:p>
            <a:pPr algn="ctr">
              <a:lnSpc>
                <a:spcPts val="5038"/>
              </a:lnSpc>
            </a:pPr>
            <a:r>
              <a:rPr lang="en-US" sz="3599" b="1" dirty="0">
                <a:solidFill>
                  <a:srgbClr val="004AAD"/>
                </a:solidFill>
                <a:latin typeface="Montserrat Bold"/>
                <a:ea typeface="Montserrat Bold"/>
                <a:cs typeface="Montserrat Bold"/>
                <a:sym typeface="Montserrat Bold"/>
              </a:rPr>
              <a:t>KẾT LUẬN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2700000">
            <a:off x="8188196" y="4860025"/>
            <a:ext cx="1911608" cy="1911608"/>
            <a:chOff x="0" y="0"/>
            <a:chExt cx="619172" cy="619172"/>
          </a:xfrm>
        </p:grpSpPr>
        <p:sp>
          <p:nvSpPr>
            <p:cNvPr id="4" name="Freeform 4"/>
            <p:cNvSpPr/>
            <p:nvPr/>
          </p:nvSpPr>
          <p:spPr>
            <a:xfrm>
              <a:off x="0" y="0"/>
              <a:ext cx="619172" cy="619172"/>
            </a:xfrm>
            <a:custGeom>
              <a:avLst/>
              <a:gdLst/>
              <a:ahLst/>
              <a:cxnLst/>
              <a:rect l="l" t="t" r="r" b="b"/>
              <a:pathLst>
                <a:path w="619172" h="619172">
                  <a:moveTo>
                    <a:pt x="0" y="0"/>
                  </a:moveTo>
                  <a:lnTo>
                    <a:pt x="619172" y="0"/>
                  </a:lnTo>
                  <a:lnTo>
                    <a:pt x="619172" y="619172"/>
                  </a:lnTo>
                  <a:lnTo>
                    <a:pt x="0" y="619172"/>
                  </a:lnTo>
                  <a:close/>
                </a:path>
              </a:pathLst>
            </a:custGeom>
            <a:solidFill>
              <a:srgbClr val="E7E7E7"/>
            </a:solidFill>
          </p:spPr>
          <p:txBody>
            <a:bodyPr/>
            <a:lstStyle/>
            <a:p>
              <a:endParaRPr lang="en-US"/>
            </a:p>
          </p:txBody>
        </p:sp>
        <p:sp>
          <p:nvSpPr>
            <p:cNvPr id="5" name="TextBox 5"/>
            <p:cNvSpPr txBox="1"/>
            <p:nvPr/>
          </p:nvSpPr>
          <p:spPr>
            <a:xfrm>
              <a:off x="0" y="-38100"/>
              <a:ext cx="619172" cy="657272"/>
            </a:xfrm>
            <a:prstGeom prst="rect">
              <a:avLst/>
            </a:prstGeom>
          </p:spPr>
          <p:txBody>
            <a:bodyPr lIns="53012" tIns="53012" rIns="53012" bIns="53012" rtlCol="0" anchor="ctr"/>
            <a:lstStyle/>
            <a:p>
              <a:pPr algn="ctr">
                <a:lnSpc>
                  <a:spcPts val="2659"/>
                </a:lnSpc>
              </a:pPr>
              <a:endParaRPr/>
            </a:p>
          </p:txBody>
        </p:sp>
      </p:grpSp>
      <p:grpSp>
        <p:nvGrpSpPr>
          <p:cNvPr id="6" name="Group 6"/>
          <p:cNvGrpSpPr/>
          <p:nvPr/>
        </p:nvGrpSpPr>
        <p:grpSpPr>
          <a:xfrm rot="-2700000">
            <a:off x="6138463" y="2961590"/>
            <a:ext cx="2181691" cy="2181691"/>
            <a:chOff x="0" y="0"/>
            <a:chExt cx="543317" cy="543317"/>
          </a:xfrm>
        </p:grpSpPr>
        <p:sp>
          <p:nvSpPr>
            <p:cNvPr id="7" name="Freeform 7"/>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BB8B2"/>
            </a:solidFill>
          </p:spPr>
          <p:txBody>
            <a:bodyPr/>
            <a:lstStyle/>
            <a:p>
              <a:endParaRPr lang="en-US"/>
            </a:p>
          </p:txBody>
        </p:sp>
        <p:sp>
          <p:nvSpPr>
            <p:cNvPr id="8" name="TextBox 8"/>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9" name="Group 9"/>
          <p:cNvGrpSpPr/>
          <p:nvPr/>
        </p:nvGrpSpPr>
        <p:grpSpPr>
          <a:xfrm rot="-2700000">
            <a:off x="6138463" y="6488377"/>
            <a:ext cx="2181691" cy="2181691"/>
            <a:chOff x="0" y="0"/>
            <a:chExt cx="543317" cy="543317"/>
          </a:xfrm>
        </p:grpSpPr>
        <p:sp>
          <p:nvSpPr>
            <p:cNvPr id="10" name="Freeform 10"/>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4A80BE"/>
            </a:solidFill>
          </p:spPr>
          <p:txBody>
            <a:bodyPr/>
            <a:lstStyle/>
            <a:p>
              <a:endParaRPr lang="en-US"/>
            </a:p>
          </p:txBody>
        </p:sp>
        <p:sp>
          <p:nvSpPr>
            <p:cNvPr id="11" name="TextBox 11"/>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2" name="Group 12"/>
          <p:cNvGrpSpPr/>
          <p:nvPr/>
        </p:nvGrpSpPr>
        <p:grpSpPr>
          <a:xfrm rot="-2700000">
            <a:off x="9967847" y="2961590"/>
            <a:ext cx="2181691" cy="2181691"/>
            <a:chOff x="0" y="0"/>
            <a:chExt cx="543317" cy="543317"/>
          </a:xfrm>
        </p:grpSpPr>
        <p:sp>
          <p:nvSpPr>
            <p:cNvPr id="13" name="Freeform 13"/>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5A7C0"/>
            </a:solidFill>
          </p:spPr>
          <p:txBody>
            <a:bodyPr/>
            <a:lstStyle/>
            <a:p>
              <a:endParaRPr lang="en-US"/>
            </a:p>
          </p:txBody>
        </p:sp>
        <p:sp>
          <p:nvSpPr>
            <p:cNvPr id="14" name="TextBox 14"/>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5" name="Group 15"/>
          <p:cNvGrpSpPr/>
          <p:nvPr/>
        </p:nvGrpSpPr>
        <p:grpSpPr>
          <a:xfrm rot="-2700000">
            <a:off x="9967847" y="6488377"/>
            <a:ext cx="2181691" cy="2181691"/>
            <a:chOff x="0" y="0"/>
            <a:chExt cx="543317" cy="543317"/>
          </a:xfrm>
        </p:grpSpPr>
        <p:sp>
          <p:nvSpPr>
            <p:cNvPr id="16" name="Freeform 16"/>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004AAD"/>
            </a:solidFill>
          </p:spPr>
          <p:txBody>
            <a:bodyPr/>
            <a:lstStyle/>
            <a:p>
              <a:endParaRPr lang="en-US"/>
            </a:p>
          </p:txBody>
        </p:sp>
        <p:sp>
          <p:nvSpPr>
            <p:cNvPr id="17" name="TextBox 17"/>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sp>
        <p:nvSpPr>
          <p:cNvPr id="18" name="Freeform 18"/>
          <p:cNvSpPr/>
          <p:nvPr/>
        </p:nvSpPr>
        <p:spPr>
          <a:xfrm rot="-2700000">
            <a:off x="9835149"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rot="2700000">
            <a:off x="7703403"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20"/>
          <p:cNvSpPr/>
          <p:nvPr/>
        </p:nvSpPr>
        <p:spPr>
          <a:xfrm rot="8100000">
            <a:off x="7703403"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rot="-8100000">
            <a:off x="9835149"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0561524" y="3492246"/>
            <a:ext cx="994336" cy="1120378"/>
          </a:xfrm>
          <a:custGeom>
            <a:avLst/>
            <a:gdLst/>
            <a:ahLst/>
            <a:cxnLst/>
            <a:rect l="l" t="t" r="r" b="b"/>
            <a:pathLst>
              <a:path w="994336" h="1120378">
                <a:moveTo>
                  <a:pt x="0" y="0"/>
                </a:moveTo>
                <a:lnTo>
                  <a:pt x="994336" y="0"/>
                </a:lnTo>
                <a:lnTo>
                  <a:pt x="994336" y="1120378"/>
                </a:lnTo>
                <a:lnTo>
                  <a:pt x="0" y="11203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Freeform 23"/>
          <p:cNvSpPr/>
          <p:nvPr/>
        </p:nvSpPr>
        <p:spPr>
          <a:xfrm>
            <a:off x="6684645" y="3495947"/>
            <a:ext cx="1089326" cy="1112977"/>
          </a:xfrm>
          <a:custGeom>
            <a:avLst/>
            <a:gdLst/>
            <a:ahLst/>
            <a:cxnLst/>
            <a:rect l="l" t="t" r="r" b="b"/>
            <a:pathLst>
              <a:path w="1089326" h="1112977">
                <a:moveTo>
                  <a:pt x="0" y="0"/>
                </a:moveTo>
                <a:lnTo>
                  <a:pt x="1089326" y="0"/>
                </a:lnTo>
                <a:lnTo>
                  <a:pt x="1089326" y="1112977"/>
                </a:lnTo>
                <a:lnTo>
                  <a:pt x="0" y="11129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4" name="Freeform 24"/>
          <p:cNvSpPr/>
          <p:nvPr/>
        </p:nvSpPr>
        <p:spPr>
          <a:xfrm>
            <a:off x="6627125" y="7059839"/>
            <a:ext cx="1204367" cy="1038766"/>
          </a:xfrm>
          <a:custGeom>
            <a:avLst/>
            <a:gdLst/>
            <a:ahLst/>
            <a:cxnLst/>
            <a:rect l="l" t="t" r="r" b="b"/>
            <a:pathLst>
              <a:path w="1204367" h="1038766">
                <a:moveTo>
                  <a:pt x="0" y="0"/>
                </a:moveTo>
                <a:lnTo>
                  <a:pt x="1204366" y="0"/>
                </a:lnTo>
                <a:lnTo>
                  <a:pt x="1204366" y="1038767"/>
                </a:lnTo>
                <a:lnTo>
                  <a:pt x="0" y="103876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p:cNvSpPr/>
          <p:nvPr/>
        </p:nvSpPr>
        <p:spPr>
          <a:xfrm>
            <a:off x="10544824" y="7086551"/>
            <a:ext cx="1027736" cy="985342"/>
          </a:xfrm>
          <a:custGeom>
            <a:avLst/>
            <a:gdLst/>
            <a:ahLst/>
            <a:cxnLst/>
            <a:rect l="l" t="t" r="r" b="b"/>
            <a:pathLst>
              <a:path w="1027736" h="985342">
                <a:moveTo>
                  <a:pt x="0" y="0"/>
                </a:moveTo>
                <a:lnTo>
                  <a:pt x="1027736" y="0"/>
                </a:lnTo>
                <a:lnTo>
                  <a:pt x="1027736" y="985343"/>
                </a:lnTo>
                <a:lnTo>
                  <a:pt x="0" y="98534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6" name="Freeform 26"/>
          <p:cNvSpPr/>
          <p:nvPr/>
        </p:nvSpPr>
        <p:spPr>
          <a:xfrm>
            <a:off x="-279918" y="10021224"/>
            <a:ext cx="1001509" cy="500755"/>
          </a:xfrm>
          <a:custGeom>
            <a:avLst/>
            <a:gdLst/>
            <a:ahLst/>
            <a:cxnLst/>
            <a:rect l="l" t="t" r="r" b="b"/>
            <a:pathLst>
              <a:path w="1001509" h="500755">
                <a:moveTo>
                  <a:pt x="0" y="0"/>
                </a:moveTo>
                <a:lnTo>
                  <a:pt x="1001509" y="0"/>
                </a:lnTo>
                <a:lnTo>
                  <a:pt x="1001509" y="500755"/>
                </a:lnTo>
                <a:lnTo>
                  <a:pt x="0" y="5007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7" name="Freeform 27"/>
          <p:cNvSpPr/>
          <p:nvPr/>
        </p:nvSpPr>
        <p:spPr>
          <a:xfrm>
            <a:off x="-248816" y="-184027"/>
            <a:ext cx="745965" cy="607962"/>
          </a:xfrm>
          <a:custGeom>
            <a:avLst/>
            <a:gdLst/>
            <a:ahLst/>
            <a:cxnLst/>
            <a:rect l="l" t="t" r="r" b="b"/>
            <a:pathLst>
              <a:path w="745965" h="607962">
                <a:moveTo>
                  <a:pt x="0" y="0"/>
                </a:moveTo>
                <a:lnTo>
                  <a:pt x="745965" y="0"/>
                </a:lnTo>
                <a:lnTo>
                  <a:pt x="745965" y="607962"/>
                </a:lnTo>
                <a:lnTo>
                  <a:pt x="0" y="60796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8" name="Freeform 28"/>
          <p:cNvSpPr/>
          <p:nvPr/>
        </p:nvSpPr>
        <p:spPr>
          <a:xfrm>
            <a:off x="17915017" y="9914017"/>
            <a:ext cx="745965" cy="607962"/>
          </a:xfrm>
          <a:custGeom>
            <a:avLst/>
            <a:gdLst/>
            <a:ahLst/>
            <a:cxnLst/>
            <a:rect l="l" t="t" r="r" b="b"/>
            <a:pathLst>
              <a:path w="745965" h="607962">
                <a:moveTo>
                  <a:pt x="0" y="0"/>
                </a:moveTo>
                <a:lnTo>
                  <a:pt x="745966" y="0"/>
                </a:lnTo>
                <a:lnTo>
                  <a:pt x="745966" y="607962"/>
                </a:lnTo>
                <a:lnTo>
                  <a:pt x="0" y="60796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9" name="Freeform 29"/>
          <p:cNvSpPr/>
          <p:nvPr/>
        </p:nvSpPr>
        <p:spPr>
          <a:xfrm>
            <a:off x="18070637" y="671049"/>
            <a:ext cx="590345" cy="357651"/>
          </a:xfrm>
          <a:custGeom>
            <a:avLst/>
            <a:gdLst/>
            <a:ahLst/>
            <a:cxnLst/>
            <a:rect l="l" t="t" r="r" b="b"/>
            <a:pathLst>
              <a:path w="590345" h="357651">
                <a:moveTo>
                  <a:pt x="0" y="0"/>
                </a:moveTo>
                <a:lnTo>
                  <a:pt x="590346" y="0"/>
                </a:lnTo>
                <a:lnTo>
                  <a:pt x="590346" y="357651"/>
                </a:lnTo>
                <a:lnTo>
                  <a:pt x="0" y="35765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0" name="Freeform 30"/>
          <p:cNvSpPr/>
          <p:nvPr/>
        </p:nvSpPr>
        <p:spPr>
          <a:xfrm>
            <a:off x="8299965" y="5012941"/>
            <a:ext cx="1688070" cy="1605776"/>
          </a:xfrm>
          <a:custGeom>
            <a:avLst/>
            <a:gdLst/>
            <a:ahLst/>
            <a:cxnLst/>
            <a:rect l="l" t="t" r="r" b="b"/>
            <a:pathLst>
              <a:path w="1688070" h="1605776">
                <a:moveTo>
                  <a:pt x="0" y="0"/>
                </a:moveTo>
                <a:lnTo>
                  <a:pt x="1688070" y="0"/>
                </a:lnTo>
                <a:lnTo>
                  <a:pt x="1688070" y="1605776"/>
                </a:lnTo>
                <a:lnTo>
                  <a:pt x="0" y="160577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1" name="TextBox 31"/>
          <p:cNvSpPr txBox="1"/>
          <p:nvPr/>
        </p:nvSpPr>
        <p:spPr>
          <a:xfrm>
            <a:off x="-1877776" y="654548"/>
            <a:ext cx="22043553" cy="787452"/>
          </a:xfrm>
          <a:prstGeom prst="rect">
            <a:avLst/>
          </a:prstGeom>
        </p:spPr>
        <p:txBody>
          <a:bodyPr lIns="0" tIns="0" rIns="0" bIns="0" rtlCol="0" anchor="t">
            <a:spAutoFit/>
          </a:bodyPr>
          <a:lstStyle/>
          <a:p>
            <a:pPr algn="ctr">
              <a:lnSpc>
                <a:spcPts val="6466"/>
              </a:lnSpc>
            </a:pPr>
            <a:r>
              <a:rPr lang="en-US" sz="4619" b="1" dirty="0" err="1">
                <a:solidFill>
                  <a:srgbClr val="004AAD"/>
                </a:solidFill>
                <a:latin typeface="Montserrat Bold"/>
                <a:ea typeface="Montserrat Bold"/>
                <a:cs typeface="Montserrat Bold"/>
                <a:sym typeface="Montserrat Bold"/>
              </a:rPr>
              <a:t>Hướng</a:t>
            </a:r>
            <a:r>
              <a:rPr lang="en-US" sz="4619" b="1" dirty="0">
                <a:solidFill>
                  <a:srgbClr val="004AAD"/>
                </a:solidFill>
                <a:latin typeface="Montserrat Bold"/>
                <a:ea typeface="Montserrat Bold"/>
                <a:cs typeface="Montserrat Bold"/>
                <a:sym typeface="Montserrat Bold"/>
              </a:rPr>
              <a:t> </a:t>
            </a:r>
            <a:r>
              <a:rPr lang="en-US" sz="4619" b="1" dirty="0" err="1">
                <a:solidFill>
                  <a:srgbClr val="004AAD"/>
                </a:solidFill>
                <a:latin typeface="Montserrat Bold"/>
                <a:ea typeface="Montserrat Bold"/>
                <a:cs typeface="Montserrat Bold"/>
                <a:sym typeface="Montserrat Bold"/>
              </a:rPr>
              <a:t>phát</a:t>
            </a:r>
            <a:r>
              <a:rPr lang="en-US" sz="4619" b="1" dirty="0">
                <a:solidFill>
                  <a:srgbClr val="004AAD"/>
                </a:solidFill>
                <a:latin typeface="Montserrat Bold"/>
                <a:ea typeface="Montserrat Bold"/>
                <a:cs typeface="Montserrat Bold"/>
                <a:sym typeface="Montserrat Bold"/>
              </a:rPr>
              <a:t> </a:t>
            </a:r>
            <a:r>
              <a:rPr lang="en-US" sz="4619" b="1" dirty="0" err="1">
                <a:solidFill>
                  <a:srgbClr val="004AAD"/>
                </a:solidFill>
                <a:latin typeface="Montserrat Bold"/>
                <a:ea typeface="Montserrat Bold"/>
                <a:cs typeface="Montserrat Bold"/>
                <a:sym typeface="Montserrat Bold"/>
              </a:rPr>
              <a:t>triển</a:t>
            </a:r>
            <a:endParaRPr lang="en-US" sz="4619" b="1" dirty="0">
              <a:solidFill>
                <a:srgbClr val="004AAD"/>
              </a:solidFill>
              <a:latin typeface="Montserrat Bold"/>
              <a:ea typeface="Montserrat Bold"/>
              <a:cs typeface="Montserrat Bold"/>
              <a:sym typeface="Montserrat Bold"/>
            </a:endParaRPr>
          </a:p>
        </p:txBody>
      </p:sp>
      <p:sp>
        <p:nvSpPr>
          <p:cNvPr id="32" name="Freeform 32"/>
          <p:cNvSpPr/>
          <p:nvPr/>
        </p:nvSpPr>
        <p:spPr>
          <a:xfrm>
            <a:off x="-538828" y="-166108"/>
            <a:ext cx="5170060" cy="6164006"/>
          </a:xfrm>
          <a:custGeom>
            <a:avLst/>
            <a:gdLst/>
            <a:ahLst/>
            <a:cxnLst/>
            <a:rect l="l" t="t" r="r" b="b"/>
            <a:pathLst>
              <a:path w="5170060" h="6164006">
                <a:moveTo>
                  <a:pt x="0" y="0"/>
                </a:moveTo>
                <a:lnTo>
                  <a:pt x="5170060" y="0"/>
                </a:lnTo>
                <a:lnTo>
                  <a:pt x="5170060" y="6164005"/>
                </a:lnTo>
                <a:lnTo>
                  <a:pt x="0" y="61640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3" name="Freeform 33"/>
          <p:cNvSpPr/>
          <p:nvPr/>
        </p:nvSpPr>
        <p:spPr>
          <a:xfrm flipH="1" flipV="1">
            <a:off x="14952992" y="6567702"/>
            <a:ext cx="3335008" cy="3976164"/>
          </a:xfrm>
          <a:custGeom>
            <a:avLst/>
            <a:gdLst/>
            <a:ahLst/>
            <a:cxnLst/>
            <a:rect l="l" t="t" r="r" b="b"/>
            <a:pathLst>
              <a:path w="3335008" h="3976164">
                <a:moveTo>
                  <a:pt x="3335008" y="3976164"/>
                </a:moveTo>
                <a:lnTo>
                  <a:pt x="0" y="3976164"/>
                </a:lnTo>
                <a:lnTo>
                  <a:pt x="0" y="0"/>
                </a:lnTo>
                <a:lnTo>
                  <a:pt x="3335008" y="0"/>
                </a:lnTo>
                <a:lnTo>
                  <a:pt x="3335008" y="3976164"/>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4" name="TextBox 34"/>
          <p:cNvSpPr txBox="1"/>
          <p:nvPr/>
        </p:nvSpPr>
        <p:spPr>
          <a:xfrm>
            <a:off x="1028700" y="2184950"/>
            <a:ext cx="4638870" cy="1599540"/>
          </a:xfrm>
          <a:prstGeom prst="rect">
            <a:avLst/>
          </a:prstGeom>
        </p:spPr>
        <p:txBody>
          <a:bodyPr lIns="0" tIns="0" rIns="0" bIns="0" rtlCol="0" anchor="t">
            <a:spAutoFit/>
          </a:bodyPr>
          <a:lstStyle/>
          <a:p>
            <a:pPr lvl="0" algn="just">
              <a:lnSpc>
                <a:spcPct val="150000"/>
              </a:lnSpc>
              <a:spcBef>
                <a:spcPts val="600"/>
              </a:spcBef>
              <a:spcAft>
                <a:spcPts val="600"/>
              </a:spcAft>
              <a:buSzPts val="1400"/>
            </a:pPr>
            <a:r>
              <a:rPr lang="en-US" sz="2400" dirty="0">
                <a:effectLst/>
                <a:latin typeface="Montserrat Bold" panose="00000800000000000000" charset="0"/>
                <a:ea typeface="Malgun Gothic" panose="020B0503020000020004" pitchFamily="34" charset="-127"/>
                <a:cs typeface="Times New Roman" panose="02020603050405020304" pitchFamily="18" charset="0"/>
              </a:rPr>
              <a:t>Giao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diện</a:t>
            </a:r>
            <a:r>
              <a:rPr lang="en-US" sz="2400" dirty="0">
                <a:effectLst/>
                <a:latin typeface="Montserrat Bold" panose="00000800000000000000" charset="0"/>
                <a:ea typeface="Malgun Gothic" panose="020B0503020000020004" pitchFamily="34" charset="-127"/>
                <a:cs typeface="Times New Roman" panose="02020603050405020304" pitchFamily="18" charset="0"/>
              </a:rPr>
              <a:t> mobile app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riêng</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biệt</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cho</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khách</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hàng</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và</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nhân</a:t>
            </a:r>
            <a:r>
              <a:rPr lang="en-US" sz="2400" dirty="0">
                <a:effectLst/>
                <a:latin typeface="Montserrat Bold" panose="00000800000000000000" charset="0"/>
                <a:ea typeface="Malgun Gothic" panose="020B0503020000020004" pitchFamily="34" charset="-127"/>
                <a:cs typeface="Times New Roman" panose="02020603050405020304" pitchFamily="18" charset="0"/>
              </a:rPr>
              <a:t> </a:t>
            </a:r>
            <a:r>
              <a:rPr lang="en-US" sz="2400" dirty="0" err="1">
                <a:effectLst/>
                <a:latin typeface="Montserrat Bold" panose="00000800000000000000" charset="0"/>
                <a:ea typeface="Malgun Gothic" panose="020B0503020000020004" pitchFamily="34" charset="-127"/>
                <a:cs typeface="Times New Roman" panose="02020603050405020304" pitchFamily="18" charset="0"/>
              </a:rPr>
              <a:t>viên</a:t>
            </a:r>
            <a:r>
              <a:rPr lang="en-US" sz="2400" dirty="0">
                <a:effectLst/>
                <a:latin typeface="Montserrat Bold" panose="00000800000000000000" charset="0"/>
                <a:ea typeface="Malgun Gothic" panose="020B0503020000020004" pitchFamily="34" charset="-127"/>
                <a:cs typeface="Times New Roman" panose="02020603050405020304" pitchFamily="18" charset="0"/>
              </a:rPr>
              <a:t>.</a:t>
            </a:r>
          </a:p>
        </p:txBody>
      </p:sp>
      <p:sp>
        <p:nvSpPr>
          <p:cNvPr id="35" name="TextBox 35"/>
          <p:cNvSpPr txBox="1"/>
          <p:nvPr/>
        </p:nvSpPr>
        <p:spPr>
          <a:xfrm>
            <a:off x="834980" y="7366609"/>
            <a:ext cx="4638870" cy="1463991"/>
          </a:xfrm>
          <a:prstGeom prst="rect">
            <a:avLst/>
          </a:prstGeom>
        </p:spPr>
        <p:txBody>
          <a:bodyPr lIns="0" tIns="0" rIns="0" bIns="0" rtlCol="0" anchor="t">
            <a:spAutoFit/>
          </a:bodyPr>
          <a:lstStyle/>
          <a:p>
            <a:pPr algn="just">
              <a:lnSpc>
                <a:spcPts val="3914"/>
              </a:lnSpc>
            </a:pPr>
            <a:r>
              <a:rPr lang="vi-VN" sz="2400" b="1" dirty="0">
                <a:solidFill>
                  <a:srgbClr val="000000"/>
                </a:solidFill>
                <a:latin typeface="Montserrat Bold" panose="00000800000000000000" charset="0"/>
                <a:ea typeface="Montserrat Bold"/>
                <a:cs typeface="Montserrat Bold"/>
                <a:sym typeface="Montserrat Bold"/>
              </a:rPr>
              <a:t>Tối ưu hiệu năng với WebSocket hoặc giải pháp real-time khác.</a:t>
            </a:r>
            <a:endParaRPr lang="en-US" sz="2400" b="1" dirty="0">
              <a:solidFill>
                <a:srgbClr val="000000"/>
              </a:solidFill>
              <a:latin typeface="Montserrat Bold" panose="00000800000000000000" charset="0"/>
              <a:ea typeface="Montserrat Bold"/>
              <a:cs typeface="Montserrat Bold"/>
              <a:sym typeface="Montserrat Bold"/>
            </a:endParaRPr>
          </a:p>
        </p:txBody>
      </p:sp>
      <p:sp>
        <p:nvSpPr>
          <p:cNvPr id="36" name="TextBox 36"/>
          <p:cNvSpPr txBox="1"/>
          <p:nvPr/>
        </p:nvSpPr>
        <p:spPr>
          <a:xfrm>
            <a:off x="12667195" y="2226037"/>
            <a:ext cx="5011387" cy="3451971"/>
          </a:xfrm>
          <a:prstGeom prst="rect">
            <a:avLst/>
          </a:prstGeom>
        </p:spPr>
        <p:txBody>
          <a:bodyPr wrap="square" lIns="0" tIns="0" rIns="0" bIns="0" rtlCol="0" anchor="t">
            <a:spAutoFit/>
          </a:bodyPr>
          <a:lstStyle/>
          <a:p>
            <a:pPr algn="just">
              <a:lnSpc>
                <a:spcPts val="3914"/>
              </a:lnSpc>
            </a:pPr>
            <a:r>
              <a:rPr lang="vi-VN" sz="2400" b="1" dirty="0">
                <a:solidFill>
                  <a:srgbClr val="000000"/>
                </a:solidFill>
                <a:latin typeface="Montserrat Bold" panose="00000800000000000000" charset="0"/>
                <a:ea typeface="Montserrat Bold"/>
                <a:cs typeface="Montserrat Bold"/>
                <a:sym typeface="Montserrat Bold"/>
              </a:rPr>
              <a:t>Bổ sung</a:t>
            </a:r>
            <a:r>
              <a:rPr lang="en-US" sz="2400" b="1" dirty="0">
                <a:solidFill>
                  <a:srgbClr val="000000"/>
                </a:solidFill>
                <a:latin typeface="Montserrat Bold" panose="00000800000000000000" charset="0"/>
                <a:ea typeface="Montserrat Bold"/>
                <a:cs typeface="Montserrat Bold"/>
                <a:sym typeface="Montserrat Bold"/>
              </a:rPr>
              <a:t> </a:t>
            </a:r>
            <a:r>
              <a:rPr lang="vi-VN" sz="2400" b="1" dirty="0">
                <a:solidFill>
                  <a:srgbClr val="000000"/>
                </a:solidFill>
                <a:latin typeface="Montserrat Bold" panose="00000800000000000000" charset="0"/>
                <a:ea typeface="Montserrat Bold"/>
                <a:cs typeface="Montserrat Bold"/>
                <a:sym typeface="Montserrat Bold"/>
              </a:rPr>
              <a:t>các tính năng cần thiết và phù hợp với thực tế như: Tích hợp thanh toán trực tuyến, đánh giá món ăn, kết hợp đặt hàng và giao hàng online, tích hợp chat trực tuyế</a:t>
            </a:r>
            <a:r>
              <a:rPr lang="en-US" sz="2400" b="1" dirty="0">
                <a:solidFill>
                  <a:srgbClr val="000000"/>
                </a:solidFill>
                <a:latin typeface="Montserrat Bold" panose="00000800000000000000" charset="0"/>
                <a:ea typeface="Montserrat Bold"/>
                <a:cs typeface="Montserrat Bold"/>
                <a:sym typeface="Montserrat Bold"/>
              </a:rPr>
              <a:t>n.</a:t>
            </a:r>
          </a:p>
        </p:txBody>
      </p:sp>
      <p:sp>
        <p:nvSpPr>
          <p:cNvPr id="37" name="TextBox 37"/>
          <p:cNvSpPr txBox="1"/>
          <p:nvPr/>
        </p:nvSpPr>
        <p:spPr>
          <a:xfrm>
            <a:off x="12734143" y="7579222"/>
            <a:ext cx="4638870" cy="1462496"/>
          </a:xfrm>
          <a:prstGeom prst="rect">
            <a:avLst/>
          </a:prstGeom>
        </p:spPr>
        <p:txBody>
          <a:bodyPr lIns="0" tIns="0" rIns="0" bIns="0" rtlCol="0" anchor="t">
            <a:spAutoFit/>
          </a:bodyPr>
          <a:lstStyle/>
          <a:p>
            <a:pPr algn="just">
              <a:lnSpc>
                <a:spcPts val="3914"/>
              </a:lnSpc>
            </a:pPr>
            <a:r>
              <a:rPr lang="vi-VN" sz="2400" b="1" dirty="0">
                <a:solidFill>
                  <a:srgbClr val="000000"/>
                </a:solidFill>
                <a:latin typeface="Montserrat Bold" panose="00000800000000000000" charset="0"/>
                <a:ea typeface="Montserrat Bold"/>
                <a:cs typeface="Montserrat Bold"/>
                <a:sym typeface="Montserrat Bold"/>
              </a:rPr>
              <a:t>Xây dựng website với quy mô lớn hơn và mơ rộng mô hình phát triển.</a:t>
            </a:r>
            <a:endParaRPr lang="en-US" sz="2400" b="1" dirty="0">
              <a:solidFill>
                <a:srgbClr val="000000"/>
              </a:solidFill>
              <a:latin typeface="Montserrat Bold" panose="00000800000000000000" charset="0"/>
              <a:ea typeface="Montserrat Bold"/>
              <a:cs typeface="Montserrat Bold"/>
              <a:sym typeface="Montserrat Bold"/>
            </a:endParaRPr>
          </a:p>
        </p:txBody>
      </p:sp>
      <p:sp>
        <p:nvSpPr>
          <p:cNvPr id="38" name="Freeform 38"/>
          <p:cNvSpPr/>
          <p:nvPr/>
        </p:nvSpPr>
        <p:spPr>
          <a:xfrm>
            <a:off x="16725757" y="162314"/>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29"/>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81319" y="0"/>
            <a:ext cx="8706681" cy="11512966"/>
          </a:xfrm>
          <a:custGeom>
            <a:avLst/>
            <a:gdLst/>
            <a:ahLst/>
            <a:cxnLst/>
            <a:rect l="l" t="t" r="r" b="b"/>
            <a:pathLst>
              <a:path w="8706681" h="11512966">
                <a:moveTo>
                  <a:pt x="0" y="0"/>
                </a:moveTo>
                <a:lnTo>
                  <a:pt x="8706681" y="0"/>
                </a:lnTo>
                <a:lnTo>
                  <a:pt x="8706681" y="11512966"/>
                </a:lnTo>
                <a:lnTo>
                  <a:pt x="0" y="11512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43730" y="651575"/>
            <a:ext cx="9833633" cy="9833633"/>
          </a:xfrm>
          <a:custGeom>
            <a:avLst/>
            <a:gdLst/>
            <a:ahLst/>
            <a:cxnLst/>
            <a:rect l="l" t="t" r="r" b="b"/>
            <a:pathLst>
              <a:path w="9833633" h="9833633">
                <a:moveTo>
                  <a:pt x="0" y="0"/>
                </a:moveTo>
                <a:lnTo>
                  <a:pt x="9833634" y="0"/>
                </a:lnTo>
                <a:lnTo>
                  <a:pt x="9833634" y="9833633"/>
                </a:lnTo>
                <a:lnTo>
                  <a:pt x="0" y="9833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084419" y="1004753"/>
            <a:ext cx="1174881" cy="647653"/>
          </a:xfrm>
          <a:custGeom>
            <a:avLst/>
            <a:gdLst/>
            <a:ahLst/>
            <a:cxnLst/>
            <a:rect l="l" t="t" r="r" b="b"/>
            <a:pathLst>
              <a:path w="1174881" h="647653">
                <a:moveTo>
                  <a:pt x="0" y="0"/>
                </a:moveTo>
                <a:lnTo>
                  <a:pt x="1174881" y="0"/>
                </a:lnTo>
                <a:lnTo>
                  <a:pt x="1174881" y="647653"/>
                </a:lnTo>
                <a:lnTo>
                  <a:pt x="0" y="647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157477" y="2539345"/>
            <a:ext cx="2219151" cy="2033029"/>
          </a:xfrm>
          <a:custGeom>
            <a:avLst/>
            <a:gdLst/>
            <a:ahLst/>
            <a:cxnLst/>
            <a:rect l="l" t="t" r="r" b="b"/>
            <a:pathLst>
              <a:path w="2219151" h="2033029">
                <a:moveTo>
                  <a:pt x="0" y="0"/>
                </a:moveTo>
                <a:lnTo>
                  <a:pt x="2219151" y="0"/>
                </a:lnTo>
                <a:lnTo>
                  <a:pt x="2219151" y="2033029"/>
                </a:lnTo>
                <a:lnTo>
                  <a:pt x="0" y="20330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742286" y="990600"/>
            <a:ext cx="8645412" cy="371897"/>
          </a:xfrm>
          <a:prstGeom prst="rect">
            <a:avLst/>
          </a:prstGeom>
        </p:spPr>
        <p:txBody>
          <a:bodyPr lIns="0" tIns="0" rIns="0" bIns="0" rtlCol="0" anchor="t">
            <a:spAutoFit/>
          </a:bodyPr>
          <a:lstStyle/>
          <a:p>
            <a:pPr algn="ctr">
              <a:lnSpc>
                <a:spcPts val="3067"/>
              </a:lnSpc>
            </a:pPr>
            <a:r>
              <a:rPr lang="en-US" sz="2190" dirty="0">
                <a:solidFill>
                  <a:srgbClr val="000000"/>
                </a:solidFill>
                <a:latin typeface="Montserrat"/>
                <a:ea typeface="Montserrat"/>
                <a:cs typeface="Montserrat"/>
                <a:sym typeface="Montserrat"/>
              </a:rPr>
              <a:t>TRƯỜNG ĐẠI HỌC CÔNG NGHIỆP HÀ NỘI</a:t>
            </a:r>
          </a:p>
        </p:txBody>
      </p:sp>
      <p:sp>
        <p:nvSpPr>
          <p:cNvPr id="7" name="TextBox 7"/>
          <p:cNvSpPr txBox="1"/>
          <p:nvPr/>
        </p:nvSpPr>
        <p:spPr>
          <a:xfrm>
            <a:off x="2708234" y="1276772"/>
            <a:ext cx="6713515" cy="691446"/>
          </a:xfrm>
          <a:prstGeom prst="rect">
            <a:avLst/>
          </a:prstGeom>
        </p:spPr>
        <p:txBody>
          <a:bodyPr lIns="0" tIns="0" rIns="0" bIns="0" rtlCol="0" anchor="t">
            <a:spAutoFit/>
          </a:bodyPr>
          <a:lstStyle/>
          <a:p>
            <a:pPr algn="ctr">
              <a:lnSpc>
                <a:spcPts val="6076"/>
              </a:lnSpc>
              <a:spcBef>
                <a:spcPct val="0"/>
              </a:spcBef>
            </a:pPr>
            <a:r>
              <a:rPr lang="en-US" sz="3038" b="1" dirty="0">
                <a:solidFill>
                  <a:srgbClr val="035397"/>
                </a:solidFill>
                <a:latin typeface="Montserrat Bold"/>
                <a:ea typeface="Montserrat Bold"/>
                <a:cs typeface="Montserrat Bold"/>
                <a:sym typeface="Montserrat Bold"/>
              </a:rPr>
              <a:t>KHOA CÔNG NGHỆ THÔNG TIN</a:t>
            </a:r>
          </a:p>
        </p:txBody>
      </p:sp>
      <p:sp>
        <p:nvSpPr>
          <p:cNvPr id="8" name="TextBox 8"/>
          <p:cNvSpPr txBox="1"/>
          <p:nvPr/>
        </p:nvSpPr>
        <p:spPr>
          <a:xfrm>
            <a:off x="321489" y="5029200"/>
            <a:ext cx="11487006" cy="1978347"/>
          </a:xfrm>
          <a:prstGeom prst="rect">
            <a:avLst/>
          </a:prstGeom>
        </p:spPr>
        <p:txBody>
          <a:bodyPr lIns="0" tIns="0" rIns="0" bIns="0" rtlCol="0" anchor="t">
            <a:spAutoFit/>
          </a:bodyPr>
          <a:lstStyle/>
          <a:p>
            <a:pPr algn="ctr">
              <a:lnSpc>
                <a:spcPts val="7907"/>
              </a:lnSpc>
            </a:pPr>
            <a:r>
              <a:rPr lang="en-US" sz="5648" b="1" spc="214">
                <a:solidFill>
                  <a:srgbClr val="0A73B4"/>
                </a:solidFill>
                <a:latin typeface="Montserrat Bold"/>
                <a:ea typeface="Montserrat Bold"/>
                <a:cs typeface="Montserrat Bold"/>
                <a:sym typeface="Montserrat Bold"/>
              </a:rPr>
              <a:t>CHÂN THÀNH CẢM ƠN QUÝ HỘI ĐỒNG ĐÃ LẮNG NGHE!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3277" y="2783273"/>
            <a:ext cx="18121938" cy="5974496"/>
            <a:chOff x="0" y="0"/>
            <a:chExt cx="24162584" cy="7965994"/>
          </a:xfrm>
        </p:grpSpPr>
        <p:sp>
          <p:nvSpPr>
            <p:cNvPr id="3" name="TextBox 3"/>
            <p:cNvSpPr txBox="1"/>
            <p:nvPr/>
          </p:nvSpPr>
          <p:spPr>
            <a:xfrm>
              <a:off x="15806065" y="5902099"/>
              <a:ext cx="8356519" cy="902811"/>
            </a:xfrm>
            <a:prstGeom prst="rect">
              <a:avLst/>
            </a:prstGeom>
          </p:spPr>
          <p:txBody>
            <a:bodyPr lIns="0" tIns="0" rIns="0" bIns="0" rtlCol="0" anchor="t">
              <a:spAutoFit/>
            </a:bodyPr>
            <a:lstStyle/>
            <a:p>
              <a:pPr marL="0" marR="0" indent="0" algn="ctr" rtl="0"/>
              <a:r>
                <a:rPr lang="en-US" sz="4400" b="1" i="0" dirty="0">
                  <a:solidFill>
                    <a:srgbClr val="292929"/>
                  </a:solidFill>
                  <a:effectLst/>
                  <a:latin typeface="Arial Blod"/>
                  <a:ea typeface="Calibri" panose="020F0502020204030204" pitchFamily="34" charset="0"/>
                  <a:cs typeface="Calibri" panose="020F0502020204030204" pitchFamily="34" charset="0"/>
                </a:rPr>
                <a:t>4. Cài </a:t>
              </a:r>
              <a:r>
                <a:rPr lang="en-US" sz="4400" b="1" i="0" dirty="0" err="1">
                  <a:solidFill>
                    <a:srgbClr val="292929"/>
                  </a:solidFill>
                  <a:effectLst/>
                  <a:latin typeface="Arial Blod"/>
                  <a:ea typeface="Calibri" panose="020F0502020204030204" pitchFamily="34" charset="0"/>
                  <a:cs typeface="Calibri" panose="020F0502020204030204" pitchFamily="34" charset="0"/>
                </a:rPr>
                <a:t>đặt</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và</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triển</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khai</a:t>
              </a:r>
              <a:endParaRPr lang="en-US" sz="4400" dirty="0">
                <a:effectLst/>
                <a:latin typeface="Arial Blod"/>
              </a:endParaRPr>
            </a:p>
          </p:txBody>
        </p:sp>
        <p:sp>
          <p:nvSpPr>
            <p:cNvPr id="4" name="TextBox 4"/>
            <p:cNvSpPr txBox="1"/>
            <p:nvPr/>
          </p:nvSpPr>
          <p:spPr>
            <a:xfrm>
              <a:off x="0" y="158991"/>
              <a:ext cx="9778841" cy="902811"/>
            </a:xfrm>
            <a:prstGeom prst="rect">
              <a:avLst/>
            </a:prstGeom>
          </p:spPr>
          <p:txBody>
            <a:bodyPr lIns="0" tIns="0" rIns="0" bIns="0" rtlCol="0" anchor="t">
              <a:spAutoFit/>
            </a:bodyPr>
            <a:lstStyle/>
            <a:p>
              <a:pPr marL="0" marR="0" indent="0" algn="ctr" rtl="0"/>
              <a:r>
                <a:rPr lang="en-US" sz="4400" b="1" dirty="0">
                  <a:solidFill>
                    <a:srgbClr val="292929"/>
                  </a:solidFill>
                  <a:latin typeface="Arial Blod"/>
                  <a:ea typeface="Calibri" panose="020F0502020204030204" pitchFamily="34" charset="0"/>
                  <a:cs typeface="Calibri" panose="020F0502020204030204" pitchFamily="34" charset="0"/>
                </a:rPr>
                <a:t>1. </a:t>
              </a:r>
              <a:r>
                <a:rPr lang="en-US" sz="4400" b="1" dirty="0" err="1">
                  <a:solidFill>
                    <a:srgbClr val="292929"/>
                  </a:solidFill>
                  <a:latin typeface="Arial Blod"/>
                  <a:ea typeface="Calibri" panose="020F0502020204030204" pitchFamily="34" charset="0"/>
                  <a:cs typeface="Calibri" panose="020F0502020204030204" pitchFamily="34" charset="0"/>
                </a:rPr>
                <a:t>Phần</a:t>
              </a:r>
              <a:r>
                <a:rPr lang="en-US" sz="4400" b="1" dirty="0">
                  <a:solidFill>
                    <a:srgbClr val="292929"/>
                  </a:solidFill>
                  <a:latin typeface="Arial Blod"/>
                  <a:ea typeface="Calibri" panose="020F0502020204030204" pitchFamily="34" charset="0"/>
                  <a:cs typeface="Calibri" panose="020F0502020204030204" pitchFamily="34" charset="0"/>
                </a:rPr>
                <a:t> </a:t>
              </a:r>
              <a:r>
                <a:rPr lang="en-US" sz="4400" b="1" dirty="0" err="1">
                  <a:solidFill>
                    <a:srgbClr val="292929"/>
                  </a:solidFill>
                  <a:latin typeface="Arial Blod"/>
                  <a:ea typeface="Calibri" panose="020F0502020204030204" pitchFamily="34" charset="0"/>
                  <a:cs typeface="Calibri" panose="020F0502020204030204" pitchFamily="34" charset="0"/>
                </a:rPr>
                <a:t>mở</a:t>
              </a:r>
              <a:r>
                <a:rPr lang="en-US" sz="4400" b="1" dirty="0">
                  <a:solidFill>
                    <a:srgbClr val="292929"/>
                  </a:solidFill>
                  <a:latin typeface="Arial Blod"/>
                  <a:ea typeface="Calibri" panose="020F0502020204030204" pitchFamily="34" charset="0"/>
                  <a:cs typeface="Calibri" panose="020F0502020204030204" pitchFamily="34" charset="0"/>
                </a:rPr>
                <a:t> </a:t>
              </a:r>
              <a:r>
                <a:rPr lang="en-US" sz="4400" b="1" dirty="0" err="1">
                  <a:solidFill>
                    <a:srgbClr val="292929"/>
                  </a:solidFill>
                  <a:latin typeface="Arial Blod"/>
                  <a:ea typeface="Calibri" panose="020F0502020204030204" pitchFamily="34" charset="0"/>
                  <a:cs typeface="Calibri" panose="020F0502020204030204" pitchFamily="34" charset="0"/>
                </a:rPr>
                <a:t>đầu</a:t>
              </a:r>
              <a:endParaRPr lang="en-US" sz="4400" dirty="0">
                <a:effectLst/>
                <a:latin typeface="Arial Blod"/>
              </a:endParaRPr>
            </a:p>
          </p:txBody>
        </p:sp>
        <p:sp>
          <p:nvSpPr>
            <p:cNvPr id="5" name="TextBox 5"/>
            <p:cNvSpPr txBox="1"/>
            <p:nvPr/>
          </p:nvSpPr>
          <p:spPr>
            <a:xfrm>
              <a:off x="1122763" y="7063183"/>
              <a:ext cx="7961532" cy="902811"/>
            </a:xfrm>
            <a:prstGeom prst="rect">
              <a:avLst/>
            </a:prstGeom>
          </p:spPr>
          <p:txBody>
            <a:bodyPr lIns="0" tIns="0" rIns="0" bIns="0" rtlCol="0" anchor="t">
              <a:spAutoFit/>
            </a:bodyPr>
            <a:lstStyle/>
            <a:p>
              <a:pPr marL="0" marR="0" indent="0" algn="ctr" rtl="0"/>
              <a:r>
                <a:rPr lang="en-US" sz="4400" b="1" i="0" dirty="0">
                  <a:solidFill>
                    <a:srgbClr val="292929"/>
                  </a:solidFill>
                  <a:effectLst/>
                  <a:latin typeface="Arial Blod"/>
                  <a:ea typeface="Calibri" panose="020F0502020204030204" pitchFamily="34" charset="0"/>
                  <a:cs typeface="Calibri" panose="020F0502020204030204" pitchFamily="34" charset="0"/>
                </a:rPr>
                <a:t>3. </a:t>
              </a:r>
              <a:r>
                <a:rPr lang="en-US" sz="4400" b="1" i="0" dirty="0" err="1">
                  <a:solidFill>
                    <a:srgbClr val="292929"/>
                  </a:solidFill>
                  <a:effectLst/>
                  <a:latin typeface="Arial Blod"/>
                  <a:ea typeface="Calibri" panose="020F0502020204030204" pitchFamily="34" charset="0"/>
                  <a:cs typeface="Calibri" panose="020F0502020204030204" pitchFamily="34" charset="0"/>
                </a:rPr>
                <a:t>Thiết</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kế</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hệ</a:t>
              </a:r>
              <a:r>
                <a:rPr lang="en-US" sz="4400" b="1" i="0" dirty="0">
                  <a:solidFill>
                    <a:srgbClr val="292929"/>
                  </a:solidFill>
                  <a:effectLst/>
                  <a:latin typeface="Arial Blod"/>
                  <a:ea typeface="Calibri" panose="020F0502020204030204" pitchFamily="34" charset="0"/>
                  <a:cs typeface="Calibri" panose="020F0502020204030204" pitchFamily="34" charset="0"/>
                </a:rPr>
                <a:t> </a:t>
              </a:r>
              <a:r>
                <a:rPr lang="en-US" sz="4400" b="1" i="0" dirty="0" err="1">
                  <a:solidFill>
                    <a:srgbClr val="292929"/>
                  </a:solidFill>
                  <a:effectLst/>
                  <a:latin typeface="Arial Blod"/>
                  <a:ea typeface="Calibri" panose="020F0502020204030204" pitchFamily="34" charset="0"/>
                  <a:cs typeface="Calibri" panose="020F0502020204030204" pitchFamily="34" charset="0"/>
                </a:rPr>
                <a:t>thống</a:t>
              </a:r>
              <a:endParaRPr lang="en-US" sz="4400" dirty="0">
                <a:effectLst/>
                <a:latin typeface="Arial Blod"/>
              </a:endParaRPr>
            </a:p>
          </p:txBody>
        </p:sp>
        <p:sp>
          <p:nvSpPr>
            <p:cNvPr id="6" name="TextBox 6"/>
            <p:cNvSpPr txBox="1"/>
            <p:nvPr/>
          </p:nvSpPr>
          <p:spPr>
            <a:xfrm>
              <a:off x="16468963" y="1689199"/>
              <a:ext cx="7598993" cy="1805623"/>
            </a:xfrm>
            <a:prstGeom prst="rect">
              <a:avLst/>
            </a:prstGeom>
          </p:spPr>
          <p:txBody>
            <a:bodyPr lIns="0" tIns="0" rIns="0" bIns="0" rtlCol="0" anchor="t">
              <a:spAutoFit/>
            </a:bodyPr>
            <a:lstStyle/>
            <a:p>
              <a:pPr algn="ctr"/>
              <a:r>
                <a:rPr lang="en-US" sz="4400" b="1" dirty="0">
                  <a:latin typeface="Arial Blod"/>
                  <a:ea typeface="Calibri" panose="020F0502020204030204" pitchFamily="34" charset="0"/>
                  <a:cs typeface="Calibri" panose="020F0502020204030204" pitchFamily="34" charset="0"/>
                </a:rPr>
                <a:t>5. </a:t>
              </a:r>
              <a:r>
                <a:rPr lang="en-US" sz="4400" b="1" dirty="0" err="1">
                  <a:latin typeface="Arial Blod"/>
                  <a:ea typeface="Calibri" panose="020F0502020204030204" pitchFamily="34" charset="0"/>
                  <a:cs typeface="Calibri" panose="020F0502020204030204" pitchFamily="34" charset="0"/>
                </a:rPr>
                <a:t>Kết</a:t>
              </a:r>
              <a:r>
                <a:rPr lang="en-US" sz="4400" b="1" dirty="0">
                  <a:latin typeface="Arial Blod"/>
                  <a:ea typeface="Calibri" panose="020F0502020204030204" pitchFamily="34" charset="0"/>
                  <a:cs typeface="Calibri" panose="020F0502020204030204" pitchFamily="34" charset="0"/>
                </a:rPr>
                <a:t> </a:t>
              </a:r>
              <a:r>
                <a:rPr lang="en-US" sz="4400" b="1" dirty="0" err="1">
                  <a:latin typeface="Arial Blod"/>
                  <a:ea typeface="Calibri" panose="020F0502020204030204" pitchFamily="34" charset="0"/>
                  <a:cs typeface="Calibri" panose="020F0502020204030204" pitchFamily="34" charset="0"/>
                </a:rPr>
                <a:t>luận</a:t>
              </a:r>
              <a:r>
                <a:rPr lang="en-US" sz="4400" b="1" dirty="0">
                  <a:latin typeface="Arial Blod"/>
                  <a:ea typeface="Calibri" panose="020F0502020204030204" pitchFamily="34" charset="0"/>
                  <a:cs typeface="Calibri" panose="020F0502020204030204" pitchFamily="34" charset="0"/>
                </a:rPr>
                <a:t> </a:t>
              </a:r>
              <a:r>
                <a:rPr lang="en-US" sz="4400" b="1" dirty="0" err="1">
                  <a:latin typeface="Arial Blod"/>
                  <a:ea typeface="Calibri" panose="020F0502020204030204" pitchFamily="34" charset="0"/>
                  <a:cs typeface="Calibri" panose="020F0502020204030204" pitchFamily="34" charset="0"/>
                </a:rPr>
                <a:t>và</a:t>
              </a:r>
              <a:r>
                <a:rPr lang="en-US" sz="4400" b="1" dirty="0">
                  <a:latin typeface="Arial Blod"/>
                  <a:ea typeface="Calibri" panose="020F0502020204030204" pitchFamily="34" charset="0"/>
                  <a:cs typeface="Calibri" panose="020F0502020204030204" pitchFamily="34" charset="0"/>
                </a:rPr>
                <a:t> </a:t>
              </a:r>
              <a:r>
                <a:rPr lang="en-US" sz="4400" b="1" dirty="0" err="1">
                  <a:latin typeface="Arial Blod"/>
                  <a:ea typeface="Calibri" panose="020F0502020204030204" pitchFamily="34" charset="0"/>
                  <a:cs typeface="Calibri" panose="020F0502020204030204" pitchFamily="34" charset="0"/>
                </a:rPr>
                <a:t>hướng</a:t>
              </a:r>
              <a:r>
                <a:rPr lang="en-US" sz="4400" b="1" dirty="0">
                  <a:latin typeface="Arial Blod"/>
                  <a:ea typeface="Calibri" panose="020F0502020204030204" pitchFamily="34" charset="0"/>
                  <a:cs typeface="Calibri" panose="020F0502020204030204" pitchFamily="34" charset="0"/>
                </a:rPr>
                <a:t> </a:t>
              </a:r>
              <a:r>
                <a:rPr lang="en-US" sz="4400" b="1" dirty="0" err="1">
                  <a:latin typeface="Arial Blod"/>
                  <a:ea typeface="Calibri" panose="020F0502020204030204" pitchFamily="34" charset="0"/>
                  <a:cs typeface="Calibri" panose="020F0502020204030204" pitchFamily="34" charset="0"/>
                </a:rPr>
                <a:t>phát</a:t>
              </a:r>
              <a:r>
                <a:rPr lang="en-US" sz="4400" b="1" dirty="0">
                  <a:latin typeface="Arial Blod"/>
                  <a:ea typeface="Calibri" panose="020F0502020204030204" pitchFamily="34" charset="0"/>
                  <a:cs typeface="Calibri" panose="020F0502020204030204" pitchFamily="34" charset="0"/>
                </a:rPr>
                <a:t> </a:t>
              </a:r>
              <a:r>
                <a:rPr lang="en-US" sz="4400" b="1" dirty="0" err="1">
                  <a:latin typeface="Arial Blod"/>
                  <a:ea typeface="Calibri" panose="020F0502020204030204" pitchFamily="34" charset="0"/>
                  <a:cs typeface="Calibri" panose="020F0502020204030204" pitchFamily="34" charset="0"/>
                </a:rPr>
                <a:t>triển</a:t>
              </a:r>
              <a:endParaRPr lang="en-US" sz="4400" b="1" dirty="0">
                <a:latin typeface="Arial Blod"/>
                <a:ea typeface="Calibri" panose="020F0502020204030204" pitchFamily="34" charset="0"/>
                <a:cs typeface="Calibri" panose="020F0502020204030204" pitchFamily="34" charset="0"/>
              </a:endParaRPr>
            </a:p>
          </p:txBody>
        </p:sp>
        <p:sp>
          <p:nvSpPr>
            <p:cNvPr id="7" name="TextBox 7"/>
            <p:cNvSpPr txBox="1"/>
            <p:nvPr/>
          </p:nvSpPr>
          <p:spPr>
            <a:xfrm>
              <a:off x="516048" y="3510166"/>
              <a:ext cx="6938440" cy="1805623"/>
            </a:xfrm>
            <a:prstGeom prst="rect">
              <a:avLst/>
            </a:prstGeom>
          </p:spPr>
          <p:txBody>
            <a:bodyPr lIns="0" tIns="0" rIns="0" bIns="0" rtlCol="0" anchor="t">
              <a:spAutoFit/>
            </a:bodyPr>
            <a:lstStyle/>
            <a:p>
              <a:pPr marR="0" algn="ctr" rtl="0"/>
              <a:r>
                <a:rPr lang="en-US" sz="4400" b="1" i="0" dirty="0">
                  <a:solidFill>
                    <a:srgbClr val="000000"/>
                  </a:solidFill>
                  <a:effectLst/>
                  <a:latin typeface="Arial Blod"/>
                  <a:ea typeface="Calibri" panose="020F0502020204030204" pitchFamily="34" charset="0"/>
                  <a:cs typeface="Calibri" panose="020F0502020204030204" pitchFamily="34" charset="0"/>
                </a:rPr>
                <a:t>2. </a:t>
              </a:r>
              <a:r>
                <a:rPr lang="en-US" sz="4400" b="1" i="0" dirty="0" err="1">
                  <a:solidFill>
                    <a:srgbClr val="000000"/>
                  </a:solidFill>
                  <a:effectLst/>
                  <a:latin typeface="Arial Blod"/>
                  <a:ea typeface="Calibri" panose="020F0502020204030204" pitchFamily="34" charset="0"/>
                  <a:cs typeface="Calibri" panose="020F0502020204030204" pitchFamily="34" charset="0"/>
                </a:rPr>
                <a:t>Giới</a:t>
              </a:r>
              <a:r>
                <a:rPr lang="en-US" sz="4400" b="1" i="0" dirty="0">
                  <a:solidFill>
                    <a:srgbClr val="000000"/>
                  </a:solidFill>
                  <a:effectLst/>
                  <a:latin typeface="Arial Blod"/>
                  <a:ea typeface="Calibri" panose="020F0502020204030204" pitchFamily="34" charset="0"/>
                  <a:cs typeface="Calibri" panose="020F0502020204030204" pitchFamily="34" charset="0"/>
                </a:rPr>
                <a:t> </a:t>
              </a:r>
              <a:r>
                <a:rPr lang="en-US" sz="4400" b="1" i="0" dirty="0" err="1">
                  <a:solidFill>
                    <a:srgbClr val="000000"/>
                  </a:solidFill>
                  <a:effectLst/>
                  <a:latin typeface="Arial Blod"/>
                  <a:ea typeface="Calibri" panose="020F0502020204030204" pitchFamily="34" charset="0"/>
                  <a:cs typeface="Calibri" panose="020F0502020204030204" pitchFamily="34" charset="0"/>
                </a:rPr>
                <a:t>thiệu</a:t>
              </a:r>
              <a:r>
                <a:rPr lang="en-US" sz="4400" b="1" i="0" dirty="0">
                  <a:solidFill>
                    <a:srgbClr val="000000"/>
                  </a:solidFill>
                  <a:effectLst/>
                  <a:latin typeface="Arial Blod"/>
                  <a:ea typeface="Calibri" panose="020F0502020204030204" pitchFamily="34" charset="0"/>
                  <a:cs typeface="Calibri" panose="020F0502020204030204" pitchFamily="34" charset="0"/>
                </a:rPr>
                <a:t> </a:t>
              </a:r>
              <a:r>
                <a:rPr lang="en-US" sz="4400" b="1" i="0" dirty="0" err="1">
                  <a:solidFill>
                    <a:srgbClr val="000000"/>
                  </a:solidFill>
                  <a:effectLst/>
                  <a:latin typeface="Arial Blod"/>
                  <a:ea typeface="Calibri" panose="020F0502020204030204" pitchFamily="34" charset="0"/>
                  <a:cs typeface="Calibri" panose="020F0502020204030204" pitchFamily="34" charset="0"/>
                </a:rPr>
                <a:t>tổng</a:t>
              </a:r>
              <a:r>
                <a:rPr lang="en-US" sz="4400" b="1" i="0" dirty="0">
                  <a:solidFill>
                    <a:srgbClr val="000000"/>
                  </a:solidFill>
                  <a:effectLst/>
                  <a:latin typeface="Arial Blod"/>
                  <a:ea typeface="Calibri" panose="020F0502020204030204" pitchFamily="34" charset="0"/>
                  <a:cs typeface="Calibri" panose="020F0502020204030204" pitchFamily="34" charset="0"/>
                </a:rPr>
                <a:t> </a:t>
              </a:r>
              <a:r>
                <a:rPr lang="en-US" sz="4400" b="1" i="0" dirty="0" err="1">
                  <a:solidFill>
                    <a:srgbClr val="000000"/>
                  </a:solidFill>
                  <a:effectLst/>
                  <a:latin typeface="Arial Blod"/>
                  <a:ea typeface="Calibri" panose="020F0502020204030204" pitchFamily="34" charset="0"/>
                  <a:cs typeface="Calibri" panose="020F0502020204030204" pitchFamily="34" charset="0"/>
                </a:rPr>
                <a:t>quan</a:t>
              </a:r>
              <a:endParaRPr lang="en-US" sz="4400" dirty="0">
                <a:effectLst/>
                <a:latin typeface="Arial Blod"/>
              </a:endParaRPr>
            </a:p>
          </p:txBody>
        </p:sp>
        <p:grpSp>
          <p:nvGrpSpPr>
            <p:cNvPr id="8" name="Group 8"/>
            <p:cNvGrpSpPr/>
            <p:nvPr/>
          </p:nvGrpSpPr>
          <p:grpSpPr>
            <a:xfrm>
              <a:off x="11117850" y="0"/>
              <a:ext cx="2322166" cy="23221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H="1" flipV="1">
              <a:off x="12510660" y="4237788"/>
              <a:ext cx="912200" cy="1569783"/>
            </a:xfrm>
            <a:prstGeom prst="line">
              <a:avLst/>
            </a:prstGeom>
            <a:ln w="101600" cap="flat">
              <a:solidFill>
                <a:srgbClr val="003D60"/>
              </a:solidFill>
              <a:prstDash val="solid"/>
              <a:headEnd type="none" w="sm" len="sm"/>
              <a:tailEnd type="none" w="sm" len="sm"/>
            </a:ln>
          </p:spPr>
          <p:txBody>
            <a:bodyPr/>
            <a:lstStyle/>
            <a:p>
              <a:endParaRPr lang="en-US"/>
            </a:p>
          </p:txBody>
        </p:sp>
        <p:grpSp>
          <p:nvGrpSpPr>
            <p:cNvPr id="12" name="Group 12"/>
            <p:cNvGrpSpPr/>
            <p:nvPr/>
          </p:nvGrpSpPr>
          <p:grpSpPr>
            <a:xfrm>
              <a:off x="12943804" y="5286082"/>
              <a:ext cx="2322166" cy="23221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H="1" flipV="1">
              <a:off x="10550201" y="3584701"/>
              <a:ext cx="1205040" cy="285938"/>
            </a:xfrm>
            <a:prstGeom prst="line">
              <a:avLst/>
            </a:prstGeom>
            <a:ln w="101600" cap="flat">
              <a:solidFill>
                <a:srgbClr val="003D60"/>
              </a:solidFill>
              <a:prstDash val="solid"/>
              <a:headEnd type="none" w="sm" len="sm"/>
              <a:tailEnd type="none" w="sm" len="sm"/>
            </a:ln>
          </p:spPr>
          <p:txBody>
            <a:bodyPr/>
            <a:lstStyle/>
            <a:p>
              <a:endParaRPr lang="en-US"/>
            </a:p>
          </p:txBody>
        </p:sp>
        <p:grpSp>
          <p:nvGrpSpPr>
            <p:cNvPr id="16" name="Group 16"/>
            <p:cNvGrpSpPr/>
            <p:nvPr/>
          </p:nvGrpSpPr>
          <p:grpSpPr>
            <a:xfrm>
              <a:off x="8361886" y="2322166"/>
              <a:ext cx="2322166" cy="23221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flipH="1">
              <a:off x="13228910" y="3487479"/>
              <a:ext cx="1085845" cy="244339"/>
            </a:xfrm>
            <a:prstGeom prst="line">
              <a:avLst/>
            </a:prstGeom>
            <a:ln w="101600" cap="flat">
              <a:solidFill>
                <a:srgbClr val="003D60"/>
              </a:solidFill>
              <a:prstDash val="solid"/>
              <a:headEnd type="none" w="sm" len="sm"/>
              <a:tailEnd type="none" w="sm" len="sm"/>
            </a:ln>
          </p:spPr>
          <p:txBody>
            <a:bodyPr/>
            <a:lstStyle/>
            <a:p>
              <a:endParaRPr lang="en-US"/>
            </a:p>
          </p:txBody>
        </p:sp>
        <p:grpSp>
          <p:nvGrpSpPr>
            <p:cNvPr id="20" name="Group 20"/>
            <p:cNvGrpSpPr/>
            <p:nvPr/>
          </p:nvGrpSpPr>
          <p:grpSpPr>
            <a:xfrm>
              <a:off x="13999262" y="2325252"/>
              <a:ext cx="2322166" cy="232216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flipV="1">
              <a:off x="11187360" y="4227818"/>
              <a:ext cx="913647" cy="1568942"/>
            </a:xfrm>
            <a:prstGeom prst="line">
              <a:avLst/>
            </a:prstGeom>
            <a:ln w="101600" cap="flat">
              <a:solidFill>
                <a:srgbClr val="003D60"/>
              </a:solidFill>
              <a:prstDash val="solid"/>
              <a:headEnd type="none" w="sm" len="sm"/>
              <a:tailEnd type="none" w="sm" len="sm"/>
            </a:ln>
          </p:spPr>
          <p:txBody>
            <a:bodyPr/>
            <a:lstStyle/>
            <a:p>
              <a:endParaRPr lang="en-US"/>
            </a:p>
          </p:txBody>
        </p:sp>
        <p:grpSp>
          <p:nvGrpSpPr>
            <p:cNvPr id="24" name="Group 24"/>
            <p:cNvGrpSpPr/>
            <p:nvPr/>
          </p:nvGrpSpPr>
          <p:grpSpPr>
            <a:xfrm>
              <a:off x="9778841" y="5419112"/>
              <a:ext cx="2322166" cy="232216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26" name="TextBox 26"/>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27" name="AutoShape 27"/>
            <p:cNvSpPr/>
            <p:nvPr/>
          </p:nvSpPr>
          <p:spPr>
            <a:xfrm flipV="1">
              <a:off x="12259090" y="2322166"/>
              <a:ext cx="0" cy="682687"/>
            </a:xfrm>
            <a:prstGeom prst="line">
              <a:avLst/>
            </a:prstGeom>
            <a:ln w="101600" cap="flat">
              <a:solidFill>
                <a:srgbClr val="003D60"/>
              </a:solidFill>
              <a:prstDash val="solid"/>
              <a:headEnd type="none" w="sm" len="sm"/>
              <a:tailEnd type="none" w="sm" len="sm"/>
            </a:ln>
          </p:spPr>
          <p:txBody>
            <a:bodyPr/>
            <a:lstStyle/>
            <a:p>
              <a:endParaRPr lang="en-US"/>
            </a:p>
          </p:txBody>
        </p:sp>
        <p:grpSp>
          <p:nvGrpSpPr>
            <p:cNvPr id="28" name="Group 28"/>
            <p:cNvGrpSpPr/>
            <p:nvPr/>
          </p:nvGrpSpPr>
          <p:grpSpPr>
            <a:xfrm>
              <a:off x="11118476" y="3004853"/>
              <a:ext cx="2281229" cy="228122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793"/>
              </a:solidFill>
              <a:ln cap="sq">
                <a:noFill/>
                <a:prstDash val="solid"/>
                <a:miter/>
              </a:ln>
            </p:spPr>
            <p:txBody>
              <a:bodyPr/>
              <a:lstStyle/>
              <a:p>
                <a:endParaRPr lang="en-US"/>
              </a:p>
            </p:txBody>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11503640" y="3372135"/>
              <a:ext cx="1411683" cy="1546665"/>
            </a:xfrm>
            <a:custGeom>
              <a:avLst/>
              <a:gdLst/>
              <a:ahLst/>
              <a:cxnLst/>
              <a:rect l="l" t="t" r="r" b="b"/>
              <a:pathLst>
                <a:path w="1411683" h="1546665">
                  <a:moveTo>
                    <a:pt x="0" y="0"/>
                  </a:moveTo>
                  <a:lnTo>
                    <a:pt x="1411684" y="0"/>
                  </a:lnTo>
                  <a:lnTo>
                    <a:pt x="1411684" y="1546665"/>
                  </a:lnTo>
                  <a:lnTo>
                    <a:pt x="0" y="1546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a:off x="8933384" y="2883317"/>
              <a:ext cx="1091361" cy="1091361"/>
            </a:xfrm>
            <a:custGeom>
              <a:avLst/>
              <a:gdLst/>
              <a:ahLst/>
              <a:cxnLst/>
              <a:rect l="l" t="t" r="r" b="b"/>
              <a:pathLst>
                <a:path w="1091361" h="1091361">
                  <a:moveTo>
                    <a:pt x="0" y="0"/>
                  </a:moveTo>
                  <a:lnTo>
                    <a:pt x="1091361" y="0"/>
                  </a:lnTo>
                  <a:lnTo>
                    <a:pt x="1091361" y="1091362"/>
                  </a:lnTo>
                  <a:lnTo>
                    <a:pt x="0" y="1091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a:off x="11729221" y="611648"/>
              <a:ext cx="1059738" cy="964361"/>
            </a:xfrm>
            <a:custGeom>
              <a:avLst/>
              <a:gdLst/>
              <a:ahLst/>
              <a:cxnLst/>
              <a:rect l="l" t="t" r="r" b="b"/>
              <a:pathLst>
                <a:path w="1059738" h="964361">
                  <a:moveTo>
                    <a:pt x="0" y="0"/>
                  </a:moveTo>
                  <a:lnTo>
                    <a:pt x="1059738" y="0"/>
                  </a:lnTo>
                  <a:lnTo>
                    <a:pt x="1059738" y="964361"/>
                  </a:lnTo>
                  <a:lnTo>
                    <a:pt x="0" y="964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34"/>
            <p:cNvSpPr/>
            <p:nvPr/>
          </p:nvSpPr>
          <p:spPr>
            <a:xfrm>
              <a:off x="14622327" y="2907829"/>
              <a:ext cx="1076036" cy="1150841"/>
            </a:xfrm>
            <a:custGeom>
              <a:avLst/>
              <a:gdLst/>
              <a:ahLst/>
              <a:cxnLst/>
              <a:rect l="l" t="t" r="r" b="b"/>
              <a:pathLst>
                <a:path w="1076036" h="1150841">
                  <a:moveTo>
                    <a:pt x="0" y="0"/>
                  </a:moveTo>
                  <a:lnTo>
                    <a:pt x="1076036" y="0"/>
                  </a:lnTo>
                  <a:lnTo>
                    <a:pt x="1076036" y="1150841"/>
                  </a:lnTo>
                  <a:lnTo>
                    <a:pt x="0" y="11508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Freeform 35"/>
            <p:cNvSpPr/>
            <p:nvPr/>
          </p:nvSpPr>
          <p:spPr>
            <a:xfrm>
              <a:off x="10439447" y="6219233"/>
              <a:ext cx="1000952" cy="800762"/>
            </a:xfrm>
            <a:custGeom>
              <a:avLst/>
              <a:gdLst/>
              <a:ahLst/>
              <a:cxnLst/>
              <a:rect l="l" t="t" r="r" b="b"/>
              <a:pathLst>
                <a:path w="1000952" h="800762">
                  <a:moveTo>
                    <a:pt x="0" y="0"/>
                  </a:moveTo>
                  <a:lnTo>
                    <a:pt x="1000953" y="0"/>
                  </a:lnTo>
                  <a:lnTo>
                    <a:pt x="1000953" y="800761"/>
                  </a:lnTo>
                  <a:lnTo>
                    <a:pt x="0" y="8007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3755522" y="6007365"/>
              <a:ext cx="866805" cy="879599"/>
            </a:xfrm>
            <a:custGeom>
              <a:avLst/>
              <a:gdLst/>
              <a:ahLst/>
              <a:cxnLst/>
              <a:rect l="l" t="t" r="r" b="b"/>
              <a:pathLst>
                <a:path w="866805" h="879599">
                  <a:moveTo>
                    <a:pt x="0" y="0"/>
                  </a:moveTo>
                  <a:lnTo>
                    <a:pt x="866805" y="0"/>
                  </a:lnTo>
                  <a:lnTo>
                    <a:pt x="866805" y="879599"/>
                  </a:lnTo>
                  <a:lnTo>
                    <a:pt x="0" y="8795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37" name="Freeform 37"/>
          <p:cNvSpPr/>
          <p:nvPr/>
        </p:nvSpPr>
        <p:spPr>
          <a:xfrm>
            <a:off x="0" y="0"/>
            <a:ext cx="5170060" cy="6164006"/>
          </a:xfrm>
          <a:custGeom>
            <a:avLst/>
            <a:gdLst/>
            <a:ahLst/>
            <a:cxnLst/>
            <a:rect l="l" t="t" r="r" b="b"/>
            <a:pathLst>
              <a:path w="5170060" h="6164006">
                <a:moveTo>
                  <a:pt x="0" y="0"/>
                </a:moveTo>
                <a:lnTo>
                  <a:pt x="5170060" y="0"/>
                </a:lnTo>
                <a:lnTo>
                  <a:pt x="5170060" y="6164006"/>
                </a:lnTo>
                <a:lnTo>
                  <a:pt x="0" y="61640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8" name="Freeform 38"/>
          <p:cNvSpPr/>
          <p:nvPr/>
        </p:nvSpPr>
        <p:spPr>
          <a:xfrm flipH="1" flipV="1">
            <a:off x="14952992" y="6567702"/>
            <a:ext cx="3335008" cy="3976164"/>
          </a:xfrm>
          <a:custGeom>
            <a:avLst/>
            <a:gdLst/>
            <a:ahLst/>
            <a:cxnLst/>
            <a:rect l="l" t="t" r="r" b="b"/>
            <a:pathLst>
              <a:path w="3335008" h="3976164">
                <a:moveTo>
                  <a:pt x="3335008" y="3976164"/>
                </a:moveTo>
                <a:lnTo>
                  <a:pt x="0" y="3976164"/>
                </a:lnTo>
                <a:lnTo>
                  <a:pt x="0" y="0"/>
                </a:lnTo>
                <a:lnTo>
                  <a:pt x="3335008" y="0"/>
                </a:lnTo>
                <a:lnTo>
                  <a:pt x="3335008" y="3976164"/>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9" name="Freeform 39"/>
          <p:cNvSpPr/>
          <p:nvPr/>
        </p:nvSpPr>
        <p:spPr>
          <a:xfrm>
            <a:off x="16200250" y="337786"/>
            <a:ext cx="1404432" cy="1286641"/>
          </a:xfrm>
          <a:custGeom>
            <a:avLst/>
            <a:gdLst/>
            <a:ahLst/>
            <a:cxnLst/>
            <a:rect l="l" t="t" r="r" b="b"/>
            <a:pathLst>
              <a:path w="1404432" h="1286641">
                <a:moveTo>
                  <a:pt x="0" y="0"/>
                </a:moveTo>
                <a:lnTo>
                  <a:pt x="1404432" y="0"/>
                </a:lnTo>
                <a:lnTo>
                  <a:pt x="1404432" y="1286641"/>
                </a:lnTo>
                <a:lnTo>
                  <a:pt x="0" y="1286641"/>
                </a:lnTo>
                <a:lnTo>
                  <a:pt x="0" y="0"/>
                </a:lnTo>
                <a:close/>
              </a:path>
            </a:pathLst>
          </a:custGeom>
          <a:blipFill>
            <a:blip r:embed="rId16"/>
            <a:stretch>
              <a:fillRect/>
            </a:stretch>
          </a:blipFill>
        </p:spPr>
        <p:txBody>
          <a:bodyPr/>
          <a:lstStyle/>
          <a:p>
            <a:endParaRPr lang="en-US"/>
          </a:p>
        </p:txBody>
      </p:sp>
      <p:sp>
        <p:nvSpPr>
          <p:cNvPr id="40" name="Freeform 40"/>
          <p:cNvSpPr/>
          <p:nvPr/>
        </p:nvSpPr>
        <p:spPr>
          <a:xfrm>
            <a:off x="8437717" y="3082003"/>
            <a:ext cx="1090033" cy="1036894"/>
          </a:xfrm>
          <a:custGeom>
            <a:avLst/>
            <a:gdLst/>
            <a:ahLst/>
            <a:cxnLst/>
            <a:rect l="l" t="t" r="r" b="b"/>
            <a:pathLst>
              <a:path w="1090033" h="1036894">
                <a:moveTo>
                  <a:pt x="0" y="0"/>
                </a:moveTo>
                <a:lnTo>
                  <a:pt x="1090033" y="0"/>
                </a:lnTo>
                <a:lnTo>
                  <a:pt x="1090033" y="1036894"/>
                </a:lnTo>
                <a:lnTo>
                  <a:pt x="0" y="10368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1" name="Freeform 41"/>
          <p:cNvSpPr/>
          <p:nvPr/>
        </p:nvSpPr>
        <p:spPr>
          <a:xfrm>
            <a:off x="6316339" y="4843380"/>
            <a:ext cx="839113" cy="1181849"/>
          </a:xfrm>
          <a:custGeom>
            <a:avLst/>
            <a:gdLst/>
            <a:ahLst/>
            <a:cxnLst/>
            <a:rect l="l" t="t" r="r" b="b"/>
            <a:pathLst>
              <a:path w="839113" h="1181849">
                <a:moveTo>
                  <a:pt x="0" y="0"/>
                </a:moveTo>
                <a:lnTo>
                  <a:pt x="839113" y="0"/>
                </a:lnTo>
                <a:lnTo>
                  <a:pt x="839113" y="1181848"/>
                </a:lnTo>
                <a:lnTo>
                  <a:pt x="0" y="118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2" name="Freeform 42"/>
          <p:cNvSpPr/>
          <p:nvPr/>
        </p:nvSpPr>
        <p:spPr>
          <a:xfrm>
            <a:off x="7464221" y="7073110"/>
            <a:ext cx="973496" cy="982089"/>
          </a:xfrm>
          <a:custGeom>
            <a:avLst/>
            <a:gdLst/>
            <a:ahLst/>
            <a:cxnLst/>
            <a:rect l="l" t="t" r="r" b="b"/>
            <a:pathLst>
              <a:path w="973496" h="982089">
                <a:moveTo>
                  <a:pt x="0" y="0"/>
                </a:moveTo>
                <a:lnTo>
                  <a:pt x="973496" y="0"/>
                </a:lnTo>
                <a:lnTo>
                  <a:pt x="973496" y="982089"/>
                </a:lnTo>
                <a:lnTo>
                  <a:pt x="0" y="98208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3" name="Freeform 43"/>
          <p:cNvSpPr/>
          <p:nvPr/>
        </p:nvSpPr>
        <p:spPr>
          <a:xfrm>
            <a:off x="9867327" y="7200900"/>
            <a:ext cx="980861" cy="982089"/>
          </a:xfrm>
          <a:custGeom>
            <a:avLst/>
            <a:gdLst/>
            <a:ahLst/>
            <a:cxnLst/>
            <a:rect l="l" t="t" r="r" b="b"/>
            <a:pathLst>
              <a:path w="980861" h="982089">
                <a:moveTo>
                  <a:pt x="0" y="0"/>
                </a:moveTo>
                <a:lnTo>
                  <a:pt x="980862" y="0"/>
                </a:lnTo>
                <a:lnTo>
                  <a:pt x="980862" y="982089"/>
                </a:lnTo>
                <a:lnTo>
                  <a:pt x="0" y="98208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4" name="Freeform 44"/>
          <p:cNvSpPr/>
          <p:nvPr/>
        </p:nvSpPr>
        <p:spPr>
          <a:xfrm>
            <a:off x="10731342" y="4935264"/>
            <a:ext cx="943588" cy="909383"/>
          </a:xfrm>
          <a:custGeom>
            <a:avLst/>
            <a:gdLst/>
            <a:ahLst/>
            <a:cxnLst/>
            <a:rect l="l" t="t" r="r" b="b"/>
            <a:pathLst>
              <a:path w="943588" h="909383">
                <a:moveTo>
                  <a:pt x="0" y="0"/>
                </a:moveTo>
                <a:lnTo>
                  <a:pt x="943588" y="0"/>
                </a:lnTo>
                <a:lnTo>
                  <a:pt x="943588" y="909382"/>
                </a:lnTo>
                <a:lnTo>
                  <a:pt x="0" y="90938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45" name="TextBox 45"/>
          <p:cNvSpPr txBox="1"/>
          <p:nvPr/>
        </p:nvSpPr>
        <p:spPr>
          <a:xfrm>
            <a:off x="6735896" y="876300"/>
            <a:ext cx="4847000" cy="1298566"/>
          </a:xfrm>
          <a:prstGeom prst="rect">
            <a:avLst/>
          </a:prstGeom>
        </p:spPr>
        <p:txBody>
          <a:bodyPr lIns="0" tIns="0" rIns="0" bIns="0" rtlCol="0" anchor="t">
            <a:spAutoFit/>
          </a:bodyPr>
          <a:lstStyle/>
          <a:p>
            <a:pPr algn="ctr">
              <a:lnSpc>
                <a:spcPts val="10639"/>
              </a:lnSpc>
            </a:pPr>
            <a:r>
              <a:rPr lang="en-US" sz="7599" b="1" spc="37">
                <a:solidFill>
                  <a:srgbClr val="0A73B4"/>
                </a:solidFill>
                <a:latin typeface="Inter Bold"/>
                <a:ea typeface="Inter Bold"/>
                <a:cs typeface="Inter Bold"/>
                <a:sym typeface="Inter Bold"/>
              </a:rPr>
              <a:t>NỘI DUNG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828" y="-166108"/>
            <a:ext cx="5170060" cy="6164006"/>
          </a:xfrm>
          <a:custGeom>
            <a:avLst/>
            <a:gdLst/>
            <a:ahLst/>
            <a:cxnLst/>
            <a:rect l="l" t="t" r="r" b="b"/>
            <a:pathLst>
              <a:path w="5170060" h="6164006">
                <a:moveTo>
                  <a:pt x="0" y="0"/>
                </a:moveTo>
                <a:lnTo>
                  <a:pt x="5170060" y="0"/>
                </a:lnTo>
                <a:lnTo>
                  <a:pt x="5170060" y="6164005"/>
                </a:lnTo>
                <a:lnTo>
                  <a:pt x="0" y="6164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flipV="1">
            <a:off x="551064" y="5836786"/>
            <a:ext cx="17185873" cy="47625"/>
          </a:xfrm>
          <a:prstGeom prst="line">
            <a:avLst/>
          </a:prstGeom>
          <a:ln w="47625" cap="flat">
            <a:solidFill>
              <a:srgbClr val="66CDF1">
                <a:alpha val="29804"/>
              </a:srgbClr>
            </a:solidFill>
            <a:prstDash val="solid"/>
            <a:headEnd type="none" w="sm" len="sm"/>
            <a:tailEnd type="none" w="sm" len="sm"/>
          </a:ln>
        </p:spPr>
        <p:txBody>
          <a:bodyPr/>
          <a:lstStyle/>
          <a:p>
            <a:endParaRPr lang="en-US"/>
          </a:p>
        </p:txBody>
      </p:sp>
      <p:sp>
        <p:nvSpPr>
          <p:cNvPr id="4" name="AutoShape 4"/>
          <p:cNvSpPr/>
          <p:nvPr/>
        </p:nvSpPr>
        <p:spPr>
          <a:xfrm flipH="1">
            <a:off x="8915400" y="2073716"/>
            <a:ext cx="0" cy="7222650"/>
          </a:xfrm>
          <a:prstGeom prst="line">
            <a:avLst/>
          </a:prstGeom>
          <a:ln w="47625" cap="flat">
            <a:solidFill>
              <a:srgbClr val="66CDF1">
                <a:alpha val="29804"/>
              </a:srgbClr>
            </a:solidFill>
            <a:prstDash val="solid"/>
            <a:headEnd type="none" w="sm" len="sm"/>
            <a:tailEnd type="none" w="sm" len="sm"/>
          </a:ln>
        </p:spPr>
        <p:txBody>
          <a:bodyPr/>
          <a:lstStyle/>
          <a:p>
            <a:endParaRPr lang="en-US"/>
          </a:p>
        </p:txBody>
      </p:sp>
      <p:grpSp>
        <p:nvGrpSpPr>
          <p:cNvPr id="11" name="Group 11"/>
          <p:cNvGrpSpPr/>
          <p:nvPr/>
        </p:nvGrpSpPr>
        <p:grpSpPr>
          <a:xfrm>
            <a:off x="1538368" y="1296093"/>
            <a:ext cx="4772291" cy="740058"/>
            <a:chOff x="0" y="0"/>
            <a:chExt cx="2746403" cy="425895"/>
          </a:xfrm>
        </p:grpSpPr>
        <p:sp>
          <p:nvSpPr>
            <p:cNvPr id="12" name="Freeform 12"/>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66CDF1"/>
            </a:solidFill>
          </p:spPr>
          <p: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3"/>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Lý do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chọn</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đề</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tài</a:t>
              </a:r>
              <a:endPar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endParaRPr>
            </a:p>
          </p:txBody>
        </p:sp>
      </p:grpSp>
      <p:sp>
        <p:nvSpPr>
          <p:cNvPr id="29" name="Freeform 29"/>
          <p:cNvSpPr/>
          <p:nvPr/>
        </p:nvSpPr>
        <p:spPr>
          <a:xfrm flipH="1" flipV="1">
            <a:off x="14952992" y="6567702"/>
            <a:ext cx="3335008" cy="3976164"/>
          </a:xfrm>
          <a:custGeom>
            <a:avLst/>
            <a:gdLst/>
            <a:ahLst/>
            <a:cxnLst/>
            <a:rect l="l" t="t" r="r" b="b"/>
            <a:pathLst>
              <a:path w="3335008" h="3976164">
                <a:moveTo>
                  <a:pt x="3335008" y="3976164"/>
                </a:moveTo>
                <a:lnTo>
                  <a:pt x="0" y="3976164"/>
                </a:lnTo>
                <a:lnTo>
                  <a:pt x="0" y="0"/>
                </a:lnTo>
                <a:lnTo>
                  <a:pt x="3335008" y="0"/>
                </a:lnTo>
                <a:lnTo>
                  <a:pt x="3335008" y="397616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5" name="Group 44">
            <a:extLst>
              <a:ext uri="{FF2B5EF4-FFF2-40B4-BE49-F238E27FC236}">
                <a16:creationId xmlns:a16="http://schemas.microsoft.com/office/drawing/2014/main" id="{489D9C66-730A-CAB3-B8BC-4CA6E77EC15F}"/>
              </a:ext>
            </a:extLst>
          </p:cNvPr>
          <p:cNvGrpSpPr/>
          <p:nvPr/>
        </p:nvGrpSpPr>
        <p:grpSpPr>
          <a:xfrm>
            <a:off x="9251242" y="1333659"/>
            <a:ext cx="5441743" cy="740058"/>
            <a:chOff x="9734585" y="1333659"/>
            <a:chExt cx="5441743" cy="740058"/>
          </a:xfrm>
        </p:grpSpPr>
        <p:grpSp>
          <p:nvGrpSpPr>
            <p:cNvPr id="5" name="Group 5"/>
            <p:cNvGrpSpPr/>
            <p:nvPr/>
          </p:nvGrpSpPr>
          <p:grpSpPr>
            <a:xfrm>
              <a:off x="10404037" y="1333659"/>
              <a:ext cx="4772291" cy="740058"/>
              <a:chOff x="0" y="0"/>
              <a:chExt cx="2746403" cy="425895"/>
            </a:xfrm>
          </p:grpSpPr>
          <p:sp>
            <p:nvSpPr>
              <p:cNvPr id="6" name="Freeform 6"/>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4AAD"/>
              </a:solidFill>
            </p:spPr>
            <p: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7"/>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Mục</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đích</a:t>
                </a:r>
                <a:endPar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endParaRPr>
              </a:p>
            </p:txBody>
          </p:sp>
        </p:grpSp>
        <p:grpSp>
          <p:nvGrpSpPr>
            <p:cNvPr id="39" name="Group 38">
              <a:extLst>
                <a:ext uri="{FF2B5EF4-FFF2-40B4-BE49-F238E27FC236}">
                  <a16:creationId xmlns:a16="http://schemas.microsoft.com/office/drawing/2014/main" id="{3BE9B8F7-519F-6C43-FDC9-02856A6A0AD5}"/>
                </a:ext>
              </a:extLst>
            </p:cNvPr>
            <p:cNvGrpSpPr/>
            <p:nvPr/>
          </p:nvGrpSpPr>
          <p:grpSpPr>
            <a:xfrm>
              <a:off x="9734585" y="1404264"/>
              <a:ext cx="669452" cy="669452"/>
              <a:chOff x="1028700" y="1366698"/>
              <a:chExt cx="669452" cy="669452"/>
            </a:xfrm>
          </p:grpSpPr>
          <p:grpSp>
            <p:nvGrpSpPr>
              <p:cNvPr id="17" name="Group 17"/>
              <p:cNvGrpSpPr/>
              <p:nvPr/>
            </p:nvGrpSpPr>
            <p:grpSpPr>
              <a:xfrm>
                <a:off x="1028700" y="1366698"/>
                <a:ext cx="669452" cy="6694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188485" y="1566720"/>
                <a:ext cx="349883" cy="269410"/>
              </a:xfrm>
              <a:custGeom>
                <a:avLst/>
                <a:gdLst/>
                <a:ahLst/>
                <a:cxnLst/>
                <a:rect l="l" t="t" r="r" b="b"/>
                <a:pathLst>
                  <a:path w="349883" h="269410">
                    <a:moveTo>
                      <a:pt x="0" y="0"/>
                    </a:moveTo>
                    <a:lnTo>
                      <a:pt x="349883" y="0"/>
                    </a:lnTo>
                    <a:lnTo>
                      <a:pt x="349883" y="269409"/>
                    </a:lnTo>
                    <a:lnTo>
                      <a:pt x="0" y="26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sp>
        <p:nvSpPr>
          <p:cNvPr id="31" name="TextBox 31"/>
          <p:cNvSpPr txBox="1"/>
          <p:nvPr/>
        </p:nvSpPr>
        <p:spPr>
          <a:xfrm>
            <a:off x="1028700" y="2208607"/>
            <a:ext cx="7629377" cy="3461973"/>
          </a:xfrm>
          <a:prstGeom prst="rect">
            <a:avLst/>
          </a:prstGeom>
        </p:spPr>
        <p:txBody>
          <a:bodyPr lIns="0" tIns="0" rIns="0" bIns="0" rtlCol="0" anchor="t">
            <a:spAutoFit/>
          </a:bodyPr>
          <a:lstStyle/>
          <a:p>
            <a:pPr marL="561339" lvl="1" indent="-280669" algn="just">
              <a:lnSpc>
                <a:spcPts val="3899"/>
              </a:lnSpc>
              <a:buFont typeface="Arial"/>
              <a:buChar char="•"/>
            </a:pPr>
            <a:r>
              <a:rPr lang="vi-VN" sz="2600" dirty="0">
                <a:latin typeface="Open Sans" panose="020B0606030504020204" pitchFamily="34" charset="0"/>
                <a:ea typeface="Open Sans" panose="020B0606030504020204" pitchFamily="34" charset="0"/>
                <a:cs typeface="Open Sans" panose="020B0606030504020204" pitchFamily="34" charset="0"/>
              </a:rPr>
              <a:t>Ngành Ngành F&amp;B Việt Nam phát triển nhờ công nghệ và thay đổi tiêu dùng. </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561339" lvl="1" indent="-280669" algn="just">
              <a:lnSpc>
                <a:spcPts val="3899"/>
              </a:lnSpc>
              <a:buFont typeface="Arial"/>
              <a:buChar char="•"/>
            </a:pPr>
            <a:r>
              <a:rPr lang="vi-VN" sz="2600" dirty="0">
                <a:latin typeface="Open Sans" panose="020B0606030504020204" pitchFamily="34" charset="0"/>
                <a:ea typeface="Open Sans" panose="020B0606030504020204" pitchFamily="34" charset="0"/>
                <a:cs typeface="Open Sans" panose="020B0606030504020204" pitchFamily="34" charset="0"/>
              </a:rPr>
              <a:t>Sau COVID-19, đặt món qua QR giúp khách chủ động, nhà hàng tối ưu vận hành. </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561339" lvl="1" indent="-280669" algn="just">
              <a:lnSpc>
                <a:spcPts val="3899"/>
              </a:lnSpc>
              <a:buFont typeface="Arial"/>
              <a:buChar char="•"/>
            </a:pPr>
            <a:r>
              <a:rPr lang="vi-VN" sz="2600" dirty="0">
                <a:latin typeface="Open Sans" panose="020B0606030504020204" pitchFamily="34" charset="0"/>
                <a:ea typeface="Open Sans" panose="020B0606030504020204" pitchFamily="34" charset="0"/>
                <a:cs typeface="Open Sans" panose="020B0606030504020204" pitchFamily="34" charset="0"/>
              </a:rPr>
              <a:t>Tuy nhiên, nhiều hệ thống vẫn chưa tiện lợi, chưa hỗ trợ combo linh hoạt hay quản lý hiệu quả</a:t>
            </a:r>
            <a:r>
              <a:rPr lang="en-US" sz="2600" dirty="0">
                <a:latin typeface="Open Sans" panose="020B0606030504020204" pitchFamily="34" charset="0"/>
                <a:ea typeface="Open Sans" panose="020B0606030504020204" pitchFamily="34" charset="0"/>
                <a:cs typeface="Open Sans" panose="020B0606030504020204" pitchFamily="34" charset="0"/>
              </a:rPr>
              <a:t>.</a:t>
            </a:r>
            <a:endParaRPr lang="en-US" sz="2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2" name="TextBox 32"/>
          <p:cNvSpPr txBox="1"/>
          <p:nvPr/>
        </p:nvSpPr>
        <p:spPr>
          <a:xfrm>
            <a:off x="1028700" y="7009638"/>
            <a:ext cx="7629377" cy="1136337"/>
          </a:xfrm>
          <a:prstGeom prst="rect">
            <a:avLst/>
          </a:prstGeom>
        </p:spPr>
        <p:txBody>
          <a:bodyPr lIns="0" tIns="0" rIns="0" bIns="0" rtlCol="0" anchor="t">
            <a:spAutoFit/>
          </a:bodyPr>
          <a:lstStyle/>
          <a:p>
            <a:pPr marL="228600" algn="just">
              <a:lnSpc>
                <a:spcPct val="150000"/>
              </a:lnSpc>
              <a:spcAft>
                <a:spcPts val="800"/>
              </a:spcAft>
            </a:pPr>
            <a:r>
              <a:rPr lang="en-US" sz="2600" dirty="0">
                <a:effectLst/>
                <a:latin typeface="Open Sans" panose="020B0606030504020204" pitchFamily="34" charset="0"/>
                <a:ea typeface="Open Sans" panose="020B0606030504020204" pitchFamily="34" charset="0"/>
                <a:cs typeface="Open Sans" panose="020B0606030504020204" pitchFamily="34" charset="0"/>
              </a:rPr>
              <a:t>Các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quán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ăn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có</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nhu</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cầu</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ứng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dụng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công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nghệ</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vào</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quy</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trình</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phục</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vụ</a:t>
            </a:r>
            <a:r>
              <a:rPr lang="en-US" sz="2600" dirty="0">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33" name="TextBox 33"/>
          <p:cNvSpPr txBox="1"/>
          <p:nvPr/>
        </p:nvSpPr>
        <p:spPr>
          <a:xfrm>
            <a:off x="9358737" y="2269838"/>
            <a:ext cx="7681663" cy="3461973"/>
          </a:xfrm>
          <a:prstGeom prst="rect">
            <a:avLst/>
          </a:prstGeom>
        </p:spPr>
        <p:txBody>
          <a:bodyPr wrap="square" lIns="0" tIns="0" rIns="0" bIns="0" rtlCol="0" anchor="t">
            <a:spAutoFit/>
          </a:bodyPr>
          <a:lstStyle/>
          <a:p>
            <a:pPr marL="561339" lvl="1" indent="-280669" algn="just">
              <a:lnSpc>
                <a:spcPts val="3899"/>
              </a:lnSpc>
              <a:buFont typeface="Arial"/>
              <a:buChar char="•"/>
            </a:pPr>
            <a:r>
              <a:rPr lang="vi-VN" sz="2600" dirty="0">
                <a:latin typeface="Open Sans" panose="020B0606030504020204" pitchFamily="34" charset="0"/>
                <a:ea typeface="Open Sans" panose="020B0606030504020204" pitchFamily="34" charset="0"/>
                <a:cs typeface="Open Sans" panose="020B0606030504020204" pitchFamily="34" charset="0"/>
              </a:rPr>
              <a:t>Khách hàng quét mã QR trực tiếp trên điện thoại</a:t>
            </a:r>
            <a:r>
              <a:rPr lang="en-US" sz="2600" dirty="0">
                <a:latin typeface="Open Sans" panose="020B0606030504020204" pitchFamily="34" charset="0"/>
                <a:ea typeface="Open Sans" panose="020B0606030504020204" pitchFamily="34" charset="0"/>
                <a:cs typeface="Open Sans" panose="020B0606030504020204" pitchFamily="34" charset="0"/>
              </a:rPr>
              <a:t> =&gt; </a:t>
            </a:r>
            <a:r>
              <a:rPr lang="vi-VN" sz="2600" dirty="0">
                <a:latin typeface="Open Sans" panose="020B0606030504020204" pitchFamily="34" charset="0"/>
                <a:ea typeface="Open Sans" panose="020B0606030504020204" pitchFamily="34" charset="0"/>
                <a:cs typeface="Open Sans" panose="020B0606030504020204" pitchFamily="34" charset="0"/>
              </a:rPr>
              <a:t>đặt món thuận tiện và chủ động hơn. </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561339" lvl="1" indent="-280669" algn="just">
              <a:lnSpc>
                <a:spcPts val="3899"/>
              </a:lnSpc>
              <a:buFont typeface="Arial"/>
              <a:buChar char="•"/>
            </a:pPr>
            <a:r>
              <a:rPr lang="en-US" sz="2600" dirty="0" err="1">
                <a:latin typeface="Open Sans" panose="020B0606030504020204" pitchFamily="34" charset="0"/>
                <a:ea typeface="Open Sans" panose="020B0606030504020204" pitchFamily="34" charset="0"/>
                <a:cs typeface="Open Sans" panose="020B0606030504020204" pitchFamily="34" charset="0"/>
              </a:rPr>
              <a:t>Giúp</a:t>
            </a:r>
            <a:r>
              <a:rPr lang="en-US" sz="2600" dirty="0">
                <a:latin typeface="Open Sans" panose="020B0606030504020204" pitchFamily="34" charset="0"/>
                <a:ea typeface="Open Sans" panose="020B0606030504020204" pitchFamily="34" charset="0"/>
                <a:cs typeface="Open Sans" panose="020B0606030504020204" pitchFamily="34" charset="0"/>
              </a:rPr>
              <a:t> </a:t>
            </a:r>
            <a:r>
              <a:rPr lang="vi-VN" sz="2600" dirty="0">
                <a:latin typeface="Open Sans" panose="020B0606030504020204" pitchFamily="34" charset="0"/>
                <a:ea typeface="Open Sans" panose="020B0606030504020204" pitchFamily="34" charset="0"/>
                <a:cs typeface="Open Sans" panose="020B0606030504020204" pitchFamily="34" charset="0"/>
              </a:rPr>
              <a:t>tối ưu phục vụ, tăng tốc độ xử lý đơn, nâng cao trải nghiệm khách hàng. </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561339" lvl="1" indent="-280669" algn="just">
              <a:lnSpc>
                <a:spcPts val="3899"/>
              </a:lnSpc>
              <a:buFont typeface="Arial"/>
              <a:buChar char="•"/>
            </a:pPr>
            <a:r>
              <a:rPr lang="vi-VN" sz="2600" dirty="0">
                <a:latin typeface="Open Sans" panose="020B0606030504020204" pitchFamily="34" charset="0"/>
                <a:ea typeface="Open Sans" panose="020B0606030504020204" pitchFamily="34" charset="0"/>
                <a:cs typeface="Open Sans" panose="020B0606030504020204" pitchFamily="34" charset="0"/>
              </a:rPr>
              <a:t>Đồng thời, giải pháp công nghệ này hỗ trợ quản lý hiệu quả, phù hợp với xu hướng số hóa.</a:t>
            </a:r>
            <a:endParaRPr lang="en-US" sz="2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TextBox 34"/>
          <p:cNvSpPr txBox="1"/>
          <p:nvPr/>
        </p:nvSpPr>
        <p:spPr>
          <a:xfrm>
            <a:off x="9677402" y="7009638"/>
            <a:ext cx="7383337" cy="2936830"/>
          </a:xfrm>
          <a:prstGeom prst="rect">
            <a:avLst/>
          </a:prstGeom>
        </p:spPr>
        <p:txBody>
          <a:bodyPr wrap="square" lIns="0" tIns="0" rIns="0" bIns="0" rtlCol="0" anchor="t">
            <a:spAutoFit/>
          </a:bodyPr>
          <a:lstStyle/>
          <a:p>
            <a:pPr marL="457200" lvl="0" indent="-457200" algn="just">
              <a:lnSpc>
                <a:spcPct val="150000"/>
              </a:lnSpc>
              <a:buSzPct val="100000"/>
              <a:buFont typeface="Arial" panose="020B0604020202020204" pitchFamily="34" charset="0"/>
              <a:buChar char="•"/>
            </a:pPr>
            <a:r>
              <a:rPr lang="en-US" sz="2600" dirty="0" err="1">
                <a:effectLst/>
                <a:latin typeface="Open Sans" panose="020B0606030504020204" pitchFamily="34" charset="0"/>
                <a:ea typeface="Open Sans" panose="020B0606030504020204" pitchFamily="34" charset="0"/>
                <a:cs typeface="Open Sans" panose="020B0606030504020204" pitchFamily="34" charset="0"/>
              </a:rPr>
              <a:t>Tập</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trung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vào</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việc</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xây</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dựng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hệ</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thống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quản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lý</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xử</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lý</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đơn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thanh</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toán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và</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quản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lý</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600" dirty="0">
                <a:effectLst/>
                <a:latin typeface="Open Sans" panose="020B0606030504020204" pitchFamily="34" charset="0"/>
                <a:ea typeface="Open Sans" panose="020B0606030504020204" pitchFamily="34" charset="0"/>
                <a:cs typeface="Open Sans" panose="020B0606030504020204" pitchFamily="34" charset="0"/>
              </a:rPr>
              <a:t> hang</a:t>
            </a:r>
            <a:r>
              <a:rPr lang="en-US" sz="2600" dirty="0">
                <a:latin typeface="Open Sans" panose="020B0606030504020204" pitchFamily="34" charset="0"/>
                <a:ea typeface="Open Sans" panose="020B0606030504020204" pitchFamily="34" charset="0"/>
                <a:cs typeface="Open Sans" panose="020B0606030504020204" pitchFamily="34" charset="0"/>
              </a:rPr>
              <a:t>.</a:t>
            </a:r>
          </a:p>
          <a:p>
            <a:pPr marL="457200" lvl="0" indent="-457200" algn="just">
              <a:lnSpc>
                <a:spcPct val="150000"/>
              </a:lnSpc>
              <a:buSzPct val="100000"/>
              <a:buFont typeface="Arial" panose="020B0604020202020204" pitchFamily="34" charset="0"/>
              <a:buChar char="•"/>
            </a:pPr>
            <a:r>
              <a:rPr lang="en-US" sz="2600" dirty="0">
                <a:effectLst/>
                <a:latin typeface="Open Sans" panose="020B0606030504020204" pitchFamily="34" charset="0"/>
                <a:ea typeface="Open Sans" panose="020B0606030504020204" pitchFamily="34" charset="0"/>
                <a:cs typeface="Open Sans" panose="020B0606030504020204" pitchFamily="34" charset="0"/>
              </a:rPr>
              <a:t>Nhu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cầu</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ăn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uống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trong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và</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cách</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thanh</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toán</a:t>
            </a:r>
            <a:r>
              <a:rPr lang="en-US" sz="2600" dirty="0">
                <a:effectLst/>
                <a:latin typeface="Open Sans" panose="020B0606030504020204" pitchFamily="34" charset="0"/>
                <a:ea typeface="Open Sans" panose="020B0606030504020204" pitchFamily="34" charset="0"/>
                <a:cs typeface="Open Sans" panose="020B0606030504020204" pitchFamily="34" charset="0"/>
              </a:rPr>
              <a:t> </a:t>
            </a:r>
            <a:r>
              <a:rPr lang="en-US" sz="2600" dirty="0" err="1">
                <a:effectLst/>
                <a:latin typeface="Open Sans" panose="020B0606030504020204" pitchFamily="34" charset="0"/>
                <a:ea typeface="Open Sans" panose="020B0606030504020204" pitchFamily="34" charset="0"/>
                <a:cs typeface="Open Sans" panose="020B0606030504020204" pitchFamily="34" charset="0"/>
              </a:rPr>
              <a:t>hiện</a:t>
            </a:r>
            <a:r>
              <a:rPr lang="en-US" sz="2600" dirty="0">
                <a:effectLst/>
                <a:latin typeface="Open Sans" panose="020B0606030504020204" pitchFamily="34" charset="0"/>
                <a:ea typeface="Open Sans" panose="020B0606030504020204" pitchFamily="34" charset="0"/>
                <a:cs typeface="Open Sans" panose="020B0606030504020204" pitchFamily="34" charset="0"/>
              </a:rPr>
              <a:t> nay.</a:t>
            </a:r>
          </a:p>
        </p:txBody>
      </p:sp>
      <p:grpSp>
        <p:nvGrpSpPr>
          <p:cNvPr id="40" name="Group 39">
            <a:extLst>
              <a:ext uri="{FF2B5EF4-FFF2-40B4-BE49-F238E27FC236}">
                <a16:creationId xmlns:a16="http://schemas.microsoft.com/office/drawing/2014/main" id="{58043FF8-5C14-2BB6-9B2A-A38DD9FA67CF}"/>
              </a:ext>
            </a:extLst>
          </p:cNvPr>
          <p:cNvGrpSpPr/>
          <p:nvPr/>
        </p:nvGrpSpPr>
        <p:grpSpPr>
          <a:xfrm>
            <a:off x="868916" y="1366698"/>
            <a:ext cx="669452" cy="669452"/>
            <a:chOff x="9894370" y="1366698"/>
            <a:chExt cx="669452" cy="669452"/>
          </a:xfrm>
        </p:grpSpPr>
        <p:grpSp>
          <p:nvGrpSpPr>
            <p:cNvPr id="20" name="Group 20"/>
            <p:cNvGrpSpPr/>
            <p:nvPr/>
          </p:nvGrpSpPr>
          <p:grpSpPr>
            <a:xfrm>
              <a:off x="9894370" y="1366698"/>
              <a:ext cx="669452" cy="6694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dirty="0"/>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0054154" y="1566720"/>
              <a:ext cx="349883" cy="269410"/>
            </a:xfrm>
            <a:custGeom>
              <a:avLst/>
              <a:gdLst/>
              <a:ahLst/>
              <a:cxnLst/>
              <a:rect l="l" t="t" r="r" b="b"/>
              <a:pathLst>
                <a:path w="349883" h="269410">
                  <a:moveTo>
                    <a:pt x="0" y="0"/>
                  </a:moveTo>
                  <a:lnTo>
                    <a:pt x="349883" y="0"/>
                  </a:lnTo>
                  <a:lnTo>
                    <a:pt x="349883" y="269409"/>
                  </a:lnTo>
                  <a:lnTo>
                    <a:pt x="0" y="26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43" name="Group 42">
            <a:extLst>
              <a:ext uri="{FF2B5EF4-FFF2-40B4-BE49-F238E27FC236}">
                <a16:creationId xmlns:a16="http://schemas.microsoft.com/office/drawing/2014/main" id="{F795AFE4-4F38-6B59-5F1E-A4D0218C3D6A}"/>
              </a:ext>
            </a:extLst>
          </p:cNvPr>
          <p:cNvGrpSpPr/>
          <p:nvPr/>
        </p:nvGrpSpPr>
        <p:grpSpPr>
          <a:xfrm>
            <a:off x="9379072" y="6194019"/>
            <a:ext cx="5441743" cy="822814"/>
            <a:chOff x="1028700" y="6490471"/>
            <a:chExt cx="5441743" cy="822814"/>
          </a:xfrm>
        </p:grpSpPr>
        <p:grpSp>
          <p:nvGrpSpPr>
            <p:cNvPr id="8" name="Group 8"/>
            <p:cNvGrpSpPr/>
            <p:nvPr/>
          </p:nvGrpSpPr>
          <p:grpSpPr>
            <a:xfrm>
              <a:off x="1698152" y="6490471"/>
              <a:ext cx="4772291" cy="822814"/>
              <a:chOff x="0" y="-47625"/>
              <a:chExt cx="2746403" cy="473520"/>
            </a:xfrm>
          </p:grpSpPr>
          <p:sp>
            <p:nvSpPr>
              <p:cNvPr id="9" name="Freeform 9"/>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66CDF1"/>
              </a:solidFill>
            </p:spPr>
            <p: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10"/>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Phạm vi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nghiên</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cứu</a:t>
                </a:r>
                <a:endPar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endParaRPr>
              </a:p>
            </p:txBody>
          </p:sp>
        </p:grpSp>
        <p:grpSp>
          <p:nvGrpSpPr>
            <p:cNvPr id="41" name="Group 40">
              <a:extLst>
                <a:ext uri="{FF2B5EF4-FFF2-40B4-BE49-F238E27FC236}">
                  <a16:creationId xmlns:a16="http://schemas.microsoft.com/office/drawing/2014/main" id="{B2B436E7-C79F-9A58-E8AD-4AB452C80FB4}"/>
                </a:ext>
              </a:extLst>
            </p:cNvPr>
            <p:cNvGrpSpPr/>
            <p:nvPr/>
          </p:nvGrpSpPr>
          <p:grpSpPr>
            <a:xfrm>
              <a:off x="1028700" y="6643833"/>
              <a:ext cx="669452" cy="669452"/>
              <a:chOff x="1028700" y="6643833"/>
              <a:chExt cx="669452" cy="669452"/>
            </a:xfrm>
          </p:grpSpPr>
          <p:grpSp>
            <p:nvGrpSpPr>
              <p:cNvPr id="23" name="Group 23"/>
              <p:cNvGrpSpPr/>
              <p:nvPr/>
            </p:nvGrpSpPr>
            <p:grpSpPr>
              <a:xfrm>
                <a:off x="1028700" y="6643833"/>
                <a:ext cx="669452" cy="6694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188485" y="6843854"/>
                <a:ext cx="349883" cy="269410"/>
              </a:xfrm>
              <a:custGeom>
                <a:avLst/>
                <a:gdLst/>
                <a:ahLst/>
                <a:cxnLst/>
                <a:rect l="l" t="t" r="r" b="b"/>
                <a:pathLst>
                  <a:path w="349883" h="269410">
                    <a:moveTo>
                      <a:pt x="0" y="0"/>
                    </a:moveTo>
                    <a:lnTo>
                      <a:pt x="349883" y="0"/>
                    </a:lnTo>
                    <a:lnTo>
                      <a:pt x="349883" y="269410"/>
                    </a:lnTo>
                    <a:lnTo>
                      <a:pt x="0" y="26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grpSp>
        <p:nvGrpSpPr>
          <p:cNvPr id="44" name="Group 43">
            <a:extLst>
              <a:ext uri="{FF2B5EF4-FFF2-40B4-BE49-F238E27FC236}">
                <a16:creationId xmlns:a16="http://schemas.microsoft.com/office/drawing/2014/main" id="{5428AC5E-5827-75D7-478C-EFB603CE6173}"/>
              </a:ext>
            </a:extLst>
          </p:cNvPr>
          <p:cNvGrpSpPr/>
          <p:nvPr/>
        </p:nvGrpSpPr>
        <p:grpSpPr>
          <a:xfrm>
            <a:off x="931677" y="6347381"/>
            <a:ext cx="5794682" cy="669452"/>
            <a:chOff x="9894370" y="6643833"/>
            <a:chExt cx="5794682" cy="669452"/>
          </a:xfrm>
        </p:grpSpPr>
        <p:grpSp>
          <p:nvGrpSpPr>
            <p:cNvPr id="14" name="Group 14"/>
            <p:cNvGrpSpPr/>
            <p:nvPr/>
          </p:nvGrpSpPr>
          <p:grpSpPr>
            <a:xfrm>
              <a:off x="10563822" y="6643833"/>
              <a:ext cx="5125230" cy="669452"/>
              <a:chOff x="0" y="0"/>
              <a:chExt cx="3260594" cy="425895"/>
            </a:xfrm>
          </p:grpSpPr>
          <p:sp>
            <p:nvSpPr>
              <p:cNvPr id="15" name="Freeform 15"/>
              <p:cNvSpPr/>
              <p:nvPr/>
            </p:nvSpPr>
            <p:spPr>
              <a:xfrm>
                <a:off x="0" y="0"/>
                <a:ext cx="3260594" cy="425895"/>
              </a:xfrm>
              <a:custGeom>
                <a:avLst/>
                <a:gdLst/>
                <a:ahLst/>
                <a:cxnLst/>
                <a:rect l="l" t="t" r="r" b="b"/>
                <a:pathLst>
                  <a:path w="3260594" h="425895">
                    <a:moveTo>
                      <a:pt x="3057394" y="0"/>
                    </a:moveTo>
                    <a:cubicBezTo>
                      <a:pt x="3169618" y="0"/>
                      <a:pt x="3260594" y="95340"/>
                      <a:pt x="3260594" y="212948"/>
                    </a:cubicBezTo>
                    <a:cubicBezTo>
                      <a:pt x="3260594" y="330556"/>
                      <a:pt x="3169618" y="425895"/>
                      <a:pt x="3057394" y="425895"/>
                    </a:cubicBezTo>
                    <a:lnTo>
                      <a:pt x="203200" y="425895"/>
                    </a:lnTo>
                    <a:cubicBezTo>
                      <a:pt x="90976" y="425895"/>
                      <a:pt x="0" y="330556"/>
                      <a:pt x="0" y="212948"/>
                    </a:cubicBezTo>
                    <a:cubicBezTo>
                      <a:pt x="0" y="95340"/>
                      <a:pt x="90976" y="0"/>
                      <a:pt x="203200" y="0"/>
                    </a:cubicBezTo>
                    <a:close/>
                  </a:path>
                </a:pathLst>
              </a:custGeom>
              <a:solidFill>
                <a:srgbClr val="004AAD"/>
              </a:solidFill>
            </p:spPr>
            <p: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6"/>
              <p:cNvSpPr txBox="1"/>
              <p:nvPr/>
            </p:nvSpPr>
            <p:spPr>
              <a:xfrm>
                <a:off x="0" y="-47625"/>
                <a:ext cx="3260594" cy="473520"/>
              </a:xfrm>
              <a:prstGeom prst="rect">
                <a:avLst/>
              </a:prstGeom>
            </p:spPr>
            <p:txBody>
              <a:bodyPr lIns="50800" tIns="50800" rIns="50800" bIns="50800" rtlCol="0" anchor="ctr"/>
              <a:lstStyle/>
              <a:p>
                <a:pPr algn="ctr">
                  <a:lnSpc>
                    <a:spcPts val="3499"/>
                  </a:lnSpc>
                </a:pP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Đối</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tượng</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nghiên</a:t>
                </a:r>
                <a:r>
                  <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 </a:t>
                </a:r>
                <a:r>
                  <a:rPr lang="en-US" sz="2499" b="1"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rPr>
                  <a:t>cứu</a:t>
                </a:r>
                <a:endParaRPr lang="en-US" sz="2499"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aret Bold"/>
                </a:endParaRPr>
              </a:p>
            </p:txBody>
          </p:sp>
        </p:grpSp>
        <p:grpSp>
          <p:nvGrpSpPr>
            <p:cNvPr id="42" name="Group 41">
              <a:extLst>
                <a:ext uri="{FF2B5EF4-FFF2-40B4-BE49-F238E27FC236}">
                  <a16:creationId xmlns:a16="http://schemas.microsoft.com/office/drawing/2014/main" id="{CA232282-D91D-4CBE-35A0-264522EDA543}"/>
                </a:ext>
              </a:extLst>
            </p:cNvPr>
            <p:cNvGrpSpPr/>
            <p:nvPr/>
          </p:nvGrpSpPr>
          <p:grpSpPr>
            <a:xfrm>
              <a:off x="9894370" y="6643833"/>
              <a:ext cx="669452" cy="669452"/>
              <a:chOff x="9894370" y="6643833"/>
              <a:chExt cx="669452" cy="669452"/>
            </a:xfrm>
          </p:grpSpPr>
          <p:grpSp>
            <p:nvGrpSpPr>
              <p:cNvPr id="26" name="Group 26"/>
              <p:cNvGrpSpPr/>
              <p:nvPr/>
            </p:nvGrpSpPr>
            <p:grpSpPr>
              <a:xfrm>
                <a:off x="9894370" y="6643833"/>
                <a:ext cx="669452" cy="6694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F1"/>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0054154" y="6808551"/>
                <a:ext cx="349883" cy="269410"/>
              </a:xfrm>
              <a:custGeom>
                <a:avLst/>
                <a:gdLst/>
                <a:ahLst/>
                <a:cxnLst/>
                <a:rect l="l" t="t" r="r" b="b"/>
                <a:pathLst>
                  <a:path w="349883" h="269410">
                    <a:moveTo>
                      <a:pt x="0" y="0"/>
                    </a:moveTo>
                    <a:lnTo>
                      <a:pt x="349883" y="0"/>
                    </a:lnTo>
                    <a:lnTo>
                      <a:pt x="349883" y="269410"/>
                    </a:lnTo>
                    <a:lnTo>
                      <a:pt x="0" y="26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sp>
        <p:nvSpPr>
          <p:cNvPr id="38" name="Freeform 38"/>
          <p:cNvSpPr/>
          <p:nvPr/>
        </p:nvSpPr>
        <p:spPr>
          <a:xfrm>
            <a:off x="16473881" y="161159"/>
            <a:ext cx="1404432" cy="1286641"/>
          </a:xfrm>
          <a:custGeom>
            <a:avLst/>
            <a:gdLst/>
            <a:ahLst/>
            <a:cxnLst/>
            <a:rect l="l" t="t" r="r" b="b"/>
            <a:pathLst>
              <a:path w="1404432" h="1286641">
                <a:moveTo>
                  <a:pt x="0" y="0"/>
                </a:moveTo>
                <a:lnTo>
                  <a:pt x="1404433" y="0"/>
                </a:lnTo>
                <a:lnTo>
                  <a:pt x="1404433" y="1286641"/>
                </a:lnTo>
                <a:lnTo>
                  <a:pt x="0" y="1286641"/>
                </a:lnTo>
                <a:lnTo>
                  <a:pt x="0" y="0"/>
                </a:lnTo>
                <a:close/>
              </a:path>
            </a:pathLst>
          </a:custGeom>
          <a:blipFill>
            <a:blip r:embed="rId6"/>
            <a:stretch>
              <a:fillRect/>
            </a:stretch>
          </a:blipFill>
        </p:spPr>
        <p:txBody>
          <a:bodyPr/>
          <a:lstStyle/>
          <a:p>
            <a:endParaRPr lang="en-US"/>
          </a:p>
        </p:txBody>
      </p:sp>
      <p:sp>
        <p:nvSpPr>
          <p:cNvPr id="46" name="TextBox 16">
            <a:extLst>
              <a:ext uri="{FF2B5EF4-FFF2-40B4-BE49-F238E27FC236}">
                <a16:creationId xmlns:a16="http://schemas.microsoft.com/office/drawing/2014/main" id="{2557C450-7FFC-250B-1FAD-2CB2FE50F097}"/>
              </a:ext>
            </a:extLst>
          </p:cNvPr>
          <p:cNvSpPr txBox="1"/>
          <p:nvPr/>
        </p:nvSpPr>
        <p:spPr>
          <a:xfrm>
            <a:off x="5141373" y="213117"/>
            <a:ext cx="8005255" cy="844590"/>
          </a:xfrm>
          <a:prstGeom prst="rect">
            <a:avLst/>
          </a:prstGeom>
        </p:spPr>
        <p:txBody>
          <a:bodyPr lIns="0" tIns="0" rIns="0" bIns="0" rtlCol="0" anchor="t">
            <a:spAutoFit/>
          </a:bodyPr>
          <a:lstStyle/>
          <a:p>
            <a:pPr algn="ctr">
              <a:lnSpc>
                <a:spcPts val="7221"/>
              </a:lnSpc>
            </a:pPr>
            <a:r>
              <a:rPr lang="en-US" sz="4800" b="1" dirty="0">
                <a:solidFill>
                  <a:srgbClr val="00227C"/>
                </a:solidFill>
                <a:latin typeface="Montserrat Bold"/>
                <a:ea typeface="Montserrat Bold"/>
                <a:cs typeface="Montserrat Bold"/>
                <a:sym typeface="Montserrat Bold"/>
              </a:rPr>
              <a:t>1. PHẦN MỞ ĐẦU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546522" cy="10287000"/>
            <a:chOff x="0" y="0"/>
            <a:chExt cx="1197438" cy="2709333"/>
          </a:xfrm>
        </p:grpSpPr>
        <p:sp>
          <p:nvSpPr>
            <p:cNvPr id="3" name="Freeform 3"/>
            <p:cNvSpPr/>
            <p:nvPr/>
          </p:nvSpPr>
          <p:spPr>
            <a:xfrm>
              <a:off x="0" y="0"/>
              <a:ext cx="1197438" cy="2709333"/>
            </a:xfrm>
            <a:custGeom>
              <a:avLst/>
              <a:gdLst/>
              <a:ahLst/>
              <a:cxnLst/>
              <a:rect l="l" t="t" r="r" b="b"/>
              <a:pathLst>
                <a:path w="1197438" h="2709333">
                  <a:moveTo>
                    <a:pt x="0" y="0"/>
                  </a:moveTo>
                  <a:lnTo>
                    <a:pt x="1197438" y="0"/>
                  </a:lnTo>
                  <a:lnTo>
                    <a:pt x="1197438" y="2709333"/>
                  </a:lnTo>
                  <a:lnTo>
                    <a:pt x="0" y="2709333"/>
                  </a:lnTo>
                  <a:close/>
                </a:path>
              </a:pathLst>
            </a:custGeom>
            <a:solidFill>
              <a:srgbClr val="004AAD"/>
            </a:solidFill>
          </p:spPr>
          <p:txBody>
            <a:bodyPr/>
            <a:lstStyle/>
            <a:p>
              <a:endParaRPr lang="en-US"/>
            </a:p>
          </p:txBody>
        </p:sp>
        <p:sp>
          <p:nvSpPr>
            <p:cNvPr id="4" name="TextBox 4"/>
            <p:cNvSpPr txBox="1"/>
            <p:nvPr/>
          </p:nvSpPr>
          <p:spPr>
            <a:xfrm>
              <a:off x="0" y="0"/>
              <a:ext cx="1197438" cy="2709333"/>
            </a:xfrm>
            <a:prstGeom prst="rect">
              <a:avLst/>
            </a:prstGeom>
          </p:spPr>
          <p:txBody>
            <a:bodyPr lIns="50800" tIns="50800" rIns="50800" bIns="50800" rtlCol="0" anchor="ctr"/>
            <a:lstStyle/>
            <a:p>
              <a:pPr algn="ctr">
                <a:lnSpc>
                  <a:spcPts val="2440"/>
                </a:lnSpc>
              </a:pPr>
              <a:endParaRPr/>
            </a:p>
          </p:txBody>
        </p:sp>
      </p:grpSp>
      <p:sp>
        <p:nvSpPr>
          <p:cNvPr id="5" name="TextBox 5"/>
          <p:cNvSpPr txBox="1"/>
          <p:nvPr/>
        </p:nvSpPr>
        <p:spPr>
          <a:xfrm>
            <a:off x="4941021" y="7836536"/>
            <a:ext cx="3310593" cy="266700"/>
          </a:xfrm>
          <a:prstGeom prst="rect">
            <a:avLst/>
          </a:prstGeom>
        </p:spPr>
        <p:txBody>
          <a:bodyPr lIns="0" tIns="0" rIns="0" bIns="0" rtlCol="0" anchor="t">
            <a:spAutoFit/>
          </a:bodyPr>
          <a:lstStyle/>
          <a:p>
            <a:pPr algn="ctr">
              <a:lnSpc>
                <a:spcPts val="2160"/>
              </a:lnSpc>
            </a:pPr>
            <a:r>
              <a:rPr lang="en-US" sz="1800">
                <a:solidFill>
                  <a:srgbClr val="FFFFFF"/>
                </a:solidFill>
                <a:latin typeface="Montserrat"/>
                <a:ea typeface="Montserrat"/>
                <a:cs typeface="Montserrat"/>
                <a:sym typeface="Montserrat"/>
              </a:rPr>
              <a:t>CEO Company</a:t>
            </a:r>
          </a:p>
        </p:txBody>
      </p:sp>
      <p:sp>
        <p:nvSpPr>
          <p:cNvPr id="6" name="AutoShape 6"/>
          <p:cNvSpPr/>
          <p:nvPr/>
        </p:nvSpPr>
        <p:spPr>
          <a:xfrm>
            <a:off x="17329573" y="10032049"/>
            <a:ext cx="362631" cy="0"/>
          </a:xfrm>
          <a:prstGeom prst="line">
            <a:avLst/>
          </a:prstGeom>
          <a:ln w="28575" cap="flat">
            <a:solidFill>
              <a:srgbClr val="68C1E7"/>
            </a:solidFill>
            <a:prstDash val="solid"/>
            <a:headEnd type="none" w="sm" len="sm"/>
            <a:tailEnd type="arrow" w="med" len="sm"/>
          </a:ln>
        </p:spPr>
        <p:txBody>
          <a:bodyPr/>
          <a:lstStyle/>
          <a:p>
            <a:endParaRPr lang="en-US"/>
          </a:p>
        </p:txBody>
      </p:sp>
      <p:grpSp>
        <p:nvGrpSpPr>
          <p:cNvPr id="7" name="Group 7"/>
          <p:cNvGrpSpPr/>
          <p:nvPr/>
        </p:nvGrpSpPr>
        <p:grpSpPr>
          <a:xfrm>
            <a:off x="-1288783" y="-124474"/>
            <a:ext cx="3310593" cy="10411474"/>
            <a:chOff x="0" y="0"/>
            <a:chExt cx="871926" cy="2742117"/>
          </a:xfrm>
        </p:grpSpPr>
        <p:sp>
          <p:nvSpPr>
            <p:cNvPr id="8" name="Freeform 8"/>
            <p:cNvSpPr/>
            <p:nvPr/>
          </p:nvSpPr>
          <p:spPr>
            <a:xfrm>
              <a:off x="0" y="0"/>
              <a:ext cx="871926" cy="2742117"/>
            </a:xfrm>
            <a:custGeom>
              <a:avLst/>
              <a:gdLst/>
              <a:ahLst/>
              <a:cxnLst/>
              <a:rect l="l" t="t" r="r" b="b"/>
              <a:pathLst>
                <a:path w="871926" h="2742117">
                  <a:moveTo>
                    <a:pt x="0" y="0"/>
                  </a:moveTo>
                  <a:lnTo>
                    <a:pt x="871926" y="0"/>
                  </a:lnTo>
                  <a:lnTo>
                    <a:pt x="871926" y="2742117"/>
                  </a:lnTo>
                  <a:lnTo>
                    <a:pt x="0" y="2742117"/>
                  </a:lnTo>
                  <a:close/>
                </a:path>
              </a:pathLst>
            </a:custGeom>
            <a:solidFill>
              <a:srgbClr val="68C1E7"/>
            </a:solidFill>
          </p:spPr>
          <p:txBody>
            <a:bodyPr/>
            <a:lstStyle/>
            <a:p>
              <a:endParaRPr lang="en-US"/>
            </a:p>
          </p:txBody>
        </p:sp>
        <p:sp>
          <p:nvSpPr>
            <p:cNvPr id="9" name="TextBox 9"/>
            <p:cNvSpPr txBox="1"/>
            <p:nvPr/>
          </p:nvSpPr>
          <p:spPr>
            <a:xfrm>
              <a:off x="0" y="0"/>
              <a:ext cx="871926" cy="2742117"/>
            </a:xfrm>
            <a:prstGeom prst="rect">
              <a:avLst/>
            </a:prstGeom>
          </p:spPr>
          <p:txBody>
            <a:bodyPr lIns="50800" tIns="50800" rIns="50800" bIns="50800" rtlCol="0" anchor="ctr"/>
            <a:lstStyle/>
            <a:p>
              <a:pPr algn="ctr">
                <a:lnSpc>
                  <a:spcPts val="2440"/>
                </a:lnSpc>
              </a:pPr>
              <a:endParaRPr/>
            </a:p>
          </p:txBody>
        </p:sp>
      </p:grpSp>
      <p:grpSp>
        <p:nvGrpSpPr>
          <p:cNvPr id="10" name="Group 10"/>
          <p:cNvGrpSpPr/>
          <p:nvPr/>
        </p:nvGrpSpPr>
        <p:grpSpPr>
          <a:xfrm>
            <a:off x="827203" y="563124"/>
            <a:ext cx="6806301" cy="9160752"/>
            <a:chOff x="0" y="0"/>
            <a:chExt cx="9075068" cy="12214336"/>
          </a:xfrm>
        </p:grpSpPr>
        <p:pic>
          <p:nvPicPr>
            <p:cNvPr id="11" name="Picture 11"/>
            <p:cNvPicPr>
              <a:picLocks noChangeAspect="1"/>
            </p:cNvPicPr>
            <p:nvPr/>
          </p:nvPicPr>
          <p:blipFill>
            <a:blip r:embed="rId2"/>
            <a:srcRect l="10718" r="10718"/>
            <a:stretch>
              <a:fillRect/>
            </a:stretch>
          </p:blipFill>
          <p:spPr>
            <a:xfrm>
              <a:off x="0" y="0"/>
              <a:ext cx="9075068" cy="12214336"/>
            </a:xfrm>
            <a:prstGeom prst="rect">
              <a:avLst/>
            </a:prstGeom>
          </p:spPr>
        </p:pic>
      </p:grpSp>
      <p:sp>
        <p:nvSpPr>
          <p:cNvPr id="21" name="TextBox 21"/>
          <p:cNvSpPr txBox="1"/>
          <p:nvPr/>
        </p:nvSpPr>
        <p:spPr>
          <a:xfrm>
            <a:off x="7889013" y="1259137"/>
            <a:ext cx="9803191" cy="830997"/>
          </a:xfrm>
          <a:prstGeom prst="rect">
            <a:avLst/>
          </a:prstGeom>
        </p:spPr>
        <p:txBody>
          <a:bodyPr lIns="0" tIns="0" rIns="0" bIns="0" rtlCol="0" anchor="t">
            <a:spAutoFit/>
          </a:bodyPr>
          <a:lstStyle/>
          <a:p>
            <a:pPr marL="0" marR="0" algn="ctr" rtl="0" eaLnBrk="1" latinLnBrk="0" hangingPunct="1"/>
            <a:r>
              <a:rPr lang="en-US" sz="5400" b="1" i="0" kern="1200" dirty="0">
                <a:solidFill>
                  <a:srgbClr val="002697"/>
                </a:solidFill>
                <a:effectLst/>
                <a:latin typeface="Montserrat Bold" panose="00000800000000000000" charset="0"/>
                <a:ea typeface="Calibri" panose="020F0502020204030204" pitchFamily="34" charset="0"/>
                <a:cs typeface="Calibri" panose="020F0502020204030204" pitchFamily="34" charset="0"/>
              </a:rPr>
              <a:t>2. GIỚI THIỆU TỔNG QUAN</a:t>
            </a:r>
            <a:endParaRPr lang="en-US" sz="5400" dirty="0">
              <a:solidFill>
                <a:srgbClr val="002697"/>
              </a:solidFill>
              <a:effectLst/>
              <a:latin typeface="Montserrat Bold" panose="00000800000000000000" charset="0"/>
            </a:endParaRPr>
          </a:p>
        </p:txBody>
      </p:sp>
      <p:sp>
        <p:nvSpPr>
          <p:cNvPr id="22" name="TextBox 22"/>
          <p:cNvSpPr txBox="1"/>
          <p:nvPr/>
        </p:nvSpPr>
        <p:spPr>
          <a:xfrm>
            <a:off x="8010427" y="2090134"/>
            <a:ext cx="9681776" cy="726161"/>
          </a:xfrm>
          <a:prstGeom prst="rect">
            <a:avLst/>
          </a:prstGeom>
        </p:spPr>
        <p:txBody>
          <a:bodyPr wrap="square" lIns="0" tIns="0" rIns="0" bIns="0" rtlCol="0" anchor="t">
            <a:spAutoFit/>
          </a:bodyPr>
          <a:lstStyle/>
          <a:p>
            <a:pPr>
              <a:lnSpc>
                <a:spcPts val="6110"/>
              </a:lnSpc>
              <a:spcBef>
                <a:spcPct val="0"/>
              </a:spcBef>
            </a:pPr>
            <a:r>
              <a:rPr lang="en-US" sz="4000" b="1" dirty="0">
                <a:latin typeface="Montserrat Bold"/>
                <a:ea typeface="Montserrat Bold"/>
                <a:cs typeface="Montserrat Bold"/>
                <a:sym typeface="Montserrat Bold"/>
              </a:rPr>
              <a:t>2.1</a:t>
            </a:r>
            <a:r>
              <a:rPr lang="en-US" sz="4000" b="1" dirty="0">
                <a:solidFill>
                  <a:srgbClr val="002697"/>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Giới</a:t>
            </a:r>
            <a:r>
              <a:rPr lang="en-US" sz="4000" b="1" dirty="0">
                <a:solidFill>
                  <a:srgbClr val="000000"/>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thiệu</a:t>
            </a:r>
            <a:r>
              <a:rPr lang="en-US" sz="4000" b="1" dirty="0">
                <a:solidFill>
                  <a:srgbClr val="000000"/>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Nhà</a:t>
            </a:r>
            <a:r>
              <a:rPr lang="en-US" sz="4000" b="1" dirty="0">
                <a:solidFill>
                  <a:srgbClr val="000000"/>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hàng</a:t>
            </a:r>
            <a:r>
              <a:rPr lang="en-US" sz="4000" b="1" dirty="0">
                <a:solidFill>
                  <a:srgbClr val="000000"/>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Cơm</a:t>
            </a:r>
            <a:r>
              <a:rPr lang="en-US" sz="4000" b="1" dirty="0">
                <a:solidFill>
                  <a:srgbClr val="000000"/>
                </a:solidFill>
                <a:latin typeface="Montserrat Bold"/>
                <a:ea typeface="Montserrat Bold"/>
                <a:cs typeface="Montserrat Bold"/>
                <a:sym typeface="Montserrat Bold"/>
              </a:rPr>
              <a:t> </a:t>
            </a:r>
            <a:r>
              <a:rPr lang="en-US" sz="4000" b="1" dirty="0" err="1">
                <a:solidFill>
                  <a:srgbClr val="000000"/>
                </a:solidFill>
                <a:latin typeface="Montserrat Bold"/>
                <a:ea typeface="Montserrat Bold"/>
                <a:cs typeface="Montserrat Bold"/>
                <a:sym typeface="Montserrat Bold"/>
              </a:rPr>
              <a:t>Nhà</a:t>
            </a:r>
            <a:endParaRPr lang="en-US" sz="4000" b="1" dirty="0">
              <a:solidFill>
                <a:srgbClr val="000000"/>
              </a:solidFill>
              <a:latin typeface="Montserrat Bold"/>
              <a:ea typeface="Montserrat Bold"/>
              <a:cs typeface="Montserrat Bold"/>
              <a:sym typeface="Montserrat Bold"/>
            </a:endParaRPr>
          </a:p>
        </p:txBody>
      </p:sp>
      <p:sp>
        <p:nvSpPr>
          <p:cNvPr id="25" name="TextBox 25"/>
          <p:cNvSpPr txBox="1"/>
          <p:nvPr/>
        </p:nvSpPr>
        <p:spPr>
          <a:xfrm>
            <a:off x="8586390" y="3086100"/>
            <a:ext cx="9105813" cy="3447098"/>
          </a:xfrm>
          <a:prstGeom prst="rect">
            <a:avLst/>
          </a:prstGeom>
        </p:spPr>
        <p:txBody>
          <a:bodyPr wrap="square" lIns="0" tIns="0" rIns="0" bIns="0" rtlCol="0" anchor="t">
            <a:spAutoFit/>
          </a:bodyPr>
          <a:lstStyle/>
          <a:p>
            <a:pPr marL="0" lvl="0" indent="0" algn="just" rtl="0">
              <a:spcBef>
                <a:spcPts val="0"/>
              </a:spcBef>
              <a:spcAft>
                <a:spcPts val="0"/>
              </a:spcAft>
              <a:buNone/>
            </a:pPr>
            <a:r>
              <a:rPr lang="vi-VN" sz="3200" b="1" dirty="0">
                <a:latin typeface="Calibri" panose="020F0502020204030204" pitchFamily="34" charset="0"/>
                <a:ea typeface="Calibri" panose="020F0502020204030204" pitchFamily="34" charset="0"/>
                <a:cs typeface="Calibri" panose="020F0502020204030204" pitchFamily="34" charset="0"/>
              </a:rPr>
              <a:t>Nhà hàng Cơm Nhà</a:t>
            </a:r>
            <a:r>
              <a:rPr lang="vi-VN" sz="3200" dirty="0">
                <a:latin typeface="Calibri" panose="020F0502020204030204" pitchFamily="34" charset="0"/>
                <a:ea typeface="Calibri" panose="020F0502020204030204" pitchFamily="34" charset="0"/>
                <a:cs typeface="Calibri" panose="020F0502020204030204" pitchFamily="34" charset="0"/>
              </a:rPr>
              <a:t> mang phong cách ấm cúng, gần gũi, phục vụ các món ăn truyền thống Việt Nam đậm đà như cơm mẹ nấu. Hướng đến đối tượng gia đình, dân văn phòng, sinh viên và du khách. Sự kết hợp giữa ẩm thực truyền thống và công nghệ hiện đại giúp nâng cao trải nghiệm khách hàng và tạo dấu ấn riêng trong ngành F&amp;B.</a:t>
            </a:r>
            <a:endParaRPr lang="vi-VN" sz="3200" b="1"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Freeform 28"/>
          <p:cNvSpPr/>
          <p:nvPr/>
        </p:nvSpPr>
        <p:spPr>
          <a:xfrm>
            <a:off x="16725757" y="162314"/>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3"/>
            <a:stretch>
              <a:fillRect/>
            </a:stretch>
          </a:blipFill>
        </p:spPr>
        <p:txBody>
          <a:bodyPr/>
          <a:lstStyle/>
          <a:p>
            <a:endParaRPr lang="en-US"/>
          </a:p>
        </p:txBody>
      </p:sp>
      <p:pic>
        <p:nvPicPr>
          <p:cNvPr id="13" name="Picture 12" descr="A group of people sitting at tables in a restaurant&#10;&#10;AI-generated content may be incorrect.">
            <a:extLst>
              <a:ext uri="{FF2B5EF4-FFF2-40B4-BE49-F238E27FC236}">
                <a16:creationId xmlns:a16="http://schemas.microsoft.com/office/drawing/2014/main" id="{AC861B4F-3A24-F2F7-99BC-9E861076275C}"/>
              </a:ext>
            </a:extLst>
          </p:cNvPr>
          <p:cNvPicPr>
            <a:picLocks noChangeAspect="1"/>
          </p:cNvPicPr>
          <p:nvPr/>
        </p:nvPicPr>
        <p:blipFill>
          <a:blip r:embed="rId4">
            <a:extLst>
              <a:ext uri="{28A0092B-C50C-407E-A947-70E740481C1C}">
                <a14:useLocalDpi xmlns:a14="http://schemas.microsoft.com/office/drawing/2010/main" val="0"/>
              </a:ext>
            </a:extLst>
          </a:blip>
          <a:srcRect r="23444"/>
          <a:stretch/>
        </p:blipFill>
        <p:spPr>
          <a:xfrm>
            <a:off x="607830" y="565369"/>
            <a:ext cx="7083933" cy="91585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06CDC-4D1C-4B99-8D7A-6EC2EA9EF6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84B878-12F0-EC5E-ABDF-779DC6DFEBC1}"/>
              </a:ext>
            </a:extLst>
          </p:cNvPr>
          <p:cNvGrpSpPr/>
          <p:nvPr/>
        </p:nvGrpSpPr>
        <p:grpSpPr>
          <a:xfrm>
            <a:off x="13563600" y="0"/>
            <a:ext cx="4546522" cy="10287000"/>
            <a:chOff x="0" y="0"/>
            <a:chExt cx="1197438" cy="2709333"/>
          </a:xfrm>
        </p:grpSpPr>
        <p:sp>
          <p:nvSpPr>
            <p:cNvPr id="3" name="Freeform 3">
              <a:extLst>
                <a:ext uri="{FF2B5EF4-FFF2-40B4-BE49-F238E27FC236}">
                  <a16:creationId xmlns:a16="http://schemas.microsoft.com/office/drawing/2014/main" id="{6E08E81A-F181-FC3B-DB33-4A038D28ED37}"/>
                </a:ext>
              </a:extLst>
            </p:cNvPr>
            <p:cNvSpPr/>
            <p:nvPr/>
          </p:nvSpPr>
          <p:spPr>
            <a:xfrm>
              <a:off x="0" y="0"/>
              <a:ext cx="1197438" cy="2709333"/>
            </a:xfrm>
            <a:custGeom>
              <a:avLst/>
              <a:gdLst/>
              <a:ahLst/>
              <a:cxnLst/>
              <a:rect l="l" t="t" r="r" b="b"/>
              <a:pathLst>
                <a:path w="1197438" h="2709333">
                  <a:moveTo>
                    <a:pt x="0" y="0"/>
                  </a:moveTo>
                  <a:lnTo>
                    <a:pt x="1197438" y="0"/>
                  </a:lnTo>
                  <a:lnTo>
                    <a:pt x="1197438" y="2709333"/>
                  </a:lnTo>
                  <a:lnTo>
                    <a:pt x="0" y="2709333"/>
                  </a:lnTo>
                  <a:close/>
                </a:path>
              </a:pathLst>
            </a:custGeom>
            <a:solidFill>
              <a:srgbClr val="004AAD"/>
            </a:solidFill>
          </p:spPr>
          <p:txBody>
            <a:bodyPr/>
            <a:lstStyle/>
            <a:p>
              <a:endParaRPr lang="en-US"/>
            </a:p>
          </p:txBody>
        </p:sp>
        <p:sp>
          <p:nvSpPr>
            <p:cNvPr id="4" name="TextBox 4">
              <a:extLst>
                <a:ext uri="{FF2B5EF4-FFF2-40B4-BE49-F238E27FC236}">
                  <a16:creationId xmlns:a16="http://schemas.microsoft.com/office/drawing/2014/main" id="{A1563D8B-C3F1-267B-76BD-07363DE2D5E6}"/>
                </a:ext>
              </a:extLst>
            </p:cNvPr>
            <p:cNvSpPr txBox="1"/>
            <p:nvPr/>
          </p:nvSpPr>
          <p:spPr>
            <a:xfrm>
              <a:off x="0" y="0"/>
              <a:ext cx="1197438" cy="2709333"/>
            </a:xfrm>
            <a:prstGeom prst="rect">
              <a:avLst/>
            </a:prstGeom>
          </p:spPr>
          <p:txBody>
            <a:bodyPr lIns="50800" tIns="50800" rIns="50800" bIns="50800" rtlCol="0" anchor="ctr"/>
            <a:lstStyle/>
            <a:p>
              <a:pPr algn="ctr">
                <a:lnSpc>
                  <a:spcPts val="2440"/>
                </a:lnSpc>
              </a:pPr>
              <a:endParaRPr/>
            </a:p>
          </p:txBody>
        </p:sp>
      </p:grpSp>
      <p:sp>
        <p:nvSpPr>
          <p:cNvPr id="5" name="TextBox 5">
            <a:extLst>
              <a:ext uri="{FF2B5EF4-FFF2-40B4-BE49-F238E27FC236}">
                <a16:creationId xmlns:a16="http://schemas.microsoft.com/office/drawing/2014/main" id="{24CC6E48-BE8A-993A-18B7-CEBBEEAB22A0}"/>
              </a:ext>
            </a:extLst>
          </p:cNvPr>
          <p:cNvSpPr txBox="1"/>
          <p:nvPr/>
        </p:nvSpPr>
        <p:spPr>
          <a:xfrm>
            <a:off x="4941021" y="7836536"/>
            <a:ext cx="3310593" cy="266700"/>
          </a:xfrm>
          <a:prstGeom prst="rect">
            <a:avLst/>
          </a:prstGeom>
        </p:spPr>
        <p:txBody>
          <a:bodyPr lIns="0" tIns="0" rIns="0" bIns="0" rtlCol="0" anchor="t">
            <a:spAutoFit/>
          </a:bodyPr>
          <a:lstStyle/>
          <a:p>
            <a:pPr algn="ctr">
              <a:lnSpc>
                <a:spcPts val="2160"/>
              </a:lnSpc>
            </a:pPr>
            <a:r>
              <a:rPr lang="en-US" sz="1800">
                <a:solidFill>
                  <a:srgbClr val="FFFFFF"/>
                </a:solidFill>
                <a:latin typeface="Montserrat"/>
                <a:ea typeface="Montserrat"/>
                <a:cs typeface="Montserrat"/>
                <a:sym typeface="Montserrat"/>
              </a:rPr>
              <a:t>CEO Company</a:t>
            </a:r>
          </a:p>
        </p:txBody>
      </p:sp>
      <p:sp>
        <p:nvSpPr>
          <p:cNvPr id="6" name="AutoShape 6">
            <a:extLst>
              <a:ext uri="{FF2B5EF4-FFF2-40B4-BE49-F238E27FC236}">
                <a16:creationId xmlns:a16="http://schemas.microsoft.com/office/drawing/2014/main" id="{7C88E510-32DE-B151-01CF-D55F74FE47BB}"/>
              </a:ext>
            </a:extLst>
          </p:cNvPr>
          <p:cNvSpPr/>
          <p:nvPr/>
        </p:nvSpPr>
        <p:spPr>
          <a:xfrm>
            <a:off x="17329573" y="10032049"/>
            <a:ext cx="362631" cy="0"/>
          </a:xfrm>
          <a:prstGeom prst="line">
            <a:avLst/>
          </a:prstGeom>
          <a:ln w="28575" cap="flat">
            <a:solidFill>
              <a:srgbClr val="68C1E7"/>
            </a:solidFill>
            <a:prstDash val="solid"/>
            <a:headEnd type="none" w="sm" len="sm"/>
            <a:tailEnd type="arrow" w="med" len="sm"/>
          </a:ln>
        </p:spPr>
        <p:txBody>
          <a:bodyPr/>
          <a:lstStyle/>
          <a:p>
            <a:endParaRPr lang="en-US"/>
          </a:p>
        </p:txBody>
      </p:sp>
      <p:grpSp>
        <p:nvGrpSpPr>
          <p:cNvPr id="7" name="Group 7">
            <a:extLst>
              <a:ext uri="{FF2B5EF4-FFF2-40B4-BE49-F238E27FC236}">
                <a16:creationId xmlns:a16="http://schemas.microsoft.com/office/drawing/2014/main" id="{0A4AEBE5-C66D-F36E-D800-251701F16B86}"/>
              </a:ext>
            </a:extLst>
          </p:cNvPr>
          <p:cNvGrpSpPr/>
          <p:nvPr/>
        </p:nvGrpSpPr>
        <p:grpSpPr>
          <a:xfrm>
            <a:off x="15154366" y="-124474"/>
            <a:ext cx="3310593" cy="10411474"/>
            <a:chOff x="0" y="0"/>
            <a:chExt cx="871926" cy="2742117"/>
          </a:xfrm>
        </p:grpSpPr>
        <p:sp>
          <p:nvSpPr>
            <p:cNvPr id="8" name="Freeform 8">
              <a:extLst>
                <a:ext uri="{FF2B5EF4-FFF2-40B4-BE49-F238E27FC236}">
                  <a16:creationId xmlns:a16="http://schemas.microsoft.com/office/drawing/2014/main" id="{0CBE2597-6049-CD96-0C8F-49EBFC95CC02}"/>
                </a:ext>
              </a:extLst>
            </p:cNvPr>
            <p:cNvSpPr/>
            <p:nvPr/>
          </p:nvSpPr>
          <p:spPr>
            <a:xfrm>
              <a:off x="0" y="0"/>
              <a:ext cx="871926" cy="2742117"/>
            </a:xfrm>
            <a:custGeom>
              <a:avLst/>
              <a:gdLst/>
              <a:ahLst/>
              <a:cxnLst/>
              <a:rect l="l" t="t" r="r" b="b"/>
              <a:pathLst>
                <a:path w="871926" h="2742117">
                  <a:moveTo>
                    <a:pt x="0" y="0"/>
                  </a:moveTo>
                  <a:lnTo>
                    <a:pt x="871926" y="0"/>
                  </a:lnTo>
                  <a:lnTo>
                    <a:pt x="871926" y="2742117"/>
                  </a:lnTo>
                  <a:lnTo>
                    <a:pt x="0" y="2742117"/>
                  </a:lnTo>
                  <a:close/>
                </a:path>
              </a:pathLst>
            </a:custGeom>
            <a:solidFill>
              <a:srgbClr val="68C1E7"/>
            </a:solidFill>
          </p:spPr>
          <p:txBody>
            <a:bodyPr/>
            <a:lstStyle/>
            <a:p>
              <a:endParaRPr lang="en-US"/>
            </a:p>
          </p:txBody>
        </p:sp>
        <p:sp>
          <p:nvSpPr>
            <p:cNvPr id="9" name="TextBox 9">
              <a:extLst>
                <a:ext uri="{FF2B5EF4-FFF2-40B4-BE49-F238E27FC236}">
                  <a16:creationId xmlns:a16="http://schemas.microsoft.com/office/drawing/2014/main" id="{206687B4-A0C0-D8D2-A72A-115CC48CD8DC}"/>
                </a:ext>
              </a:extLst>
            </p:cNvPr>
            <p:cNvSpPr txBox="1"/>
            <p:nvPr/>
          </p:nvSpPr>
          <p:spPr>
            <a:xfrm>
              <a:off x="0" y="0"/>
              <a:ext cx="871926" cy="2742117"/>
            </a:xfrm>
            <a:prstGeom prst="rect">
              <a:avLst/>
            </a:prstGeom>
          </p:spPr>
          <p:txBody>
            <a:bodyPr lIns="50800" tIns="50800" rIns="50800" bIns="50800" rtlCol="0" anchor="ctr"/>
            <a:lstStyle/>
            <a:p>
              <a:pPr algn="ctr">
                <a:lnSpc>
                  <a:spcPts val="2440"/>
                </a:lnSpc>
              </a:pPr>
              <a:endParaRPr/>
            </a:p>
          </p:txBody>
        </p:sp>
      </p:grpSp>
      <p:grpSp>
        <p:nvGrpSpPr>
          <p:cNvPr id="10" name="Group 10">
            <a:extLst>
              <a:ext uri="{FF2B5EF4-FFF2-40B4-BE49-F238E27FC236}">
                <a16:creationId xmlns:a16="http://schemas.microsoft.com/office/drawing/2014/main" id="{504D9C50-ED3E-7E79-A4B1-4C61E3BADE35}"/>
              </a:ext>
            </a:extLst>
          </p:cNvPr>
          <p:cNvGrpSpPr/>
          <p:nvPr/>
        </p:nvGrpSpPr>
        <p:grpSpPr>
          <a:xfrm>
            <a:off x="11496447" y="563124"/>
            <a:ext cx="6806301" cy="9160752"/>
            <a:chOff x="0" y="0"/>
            <a:chExt cx="9075068" cy="12214336"/>
          </a:xfrm>
        </p:grpSpPr>
        <p:pic>
          <p:nvPicPr>
            <p:cNvPr id="11" name="Picture 11">
              <a:extLst>
                <a:ext uri="{FF2B5EF4-FFF2-40B4-BE49-F238E27FC236}">
                  <a16:creationId xmlns:a16="http://schemas.microsoft.com/office/drawing/2014/main" id="{943B06BF-56E5-B1AE-D3AC-5A87122BE962}"/>
                </a:ext>
              </a:extLst>
            </p:cNvPr>
            <p:cNvPicPr>
              <a:picLocks noChangeAspect="1"/>
            </p:cNvPicPr>
            <p:nvPr/>
          </p:nvPicPr>
          <p:blipFill>
            <a:blip r:embed="rId2"/>
            <a:srcRect l="10718" r="10718"/>
            <a:stretch>
              <a:fillRect/>
            </a:stretch>
          </p:blipFill>
          <p:spPr>
            <a:xfrm>
              <a:off x="0" y="0"/>
              <a:ext cx="9075068" cy="12214336"/>
            </a:xfrm>
            <a:prstGeom prst="rect">
              <a:avLst/>
            </a:prstGeom>
          </p:spPr>
        </p:pic>
      </p:grpSp>
      <p:sp>
        <p:nvSpPr>
          <p:cNvPr id="21" name="TextBox 21">
            <a:extLst>
              <a:ext uri="{FF2B5EF4-FFF2-40B4-BE49-F238E27FC236}">
                <a16:creationId xmlns:a16="http://schemas.microsoft.com/office/drawing/2014/main" id="{E0C1F082-02F5-A2DD-DEB4-375E9AC3F1BE}"/>
              </a:ext>
            </a:extLst>
          </p:cNvPr>
          <p:cNvSpPr txBox="1"/>
          <p:nvPr/>
        </p:nvSpPr>
        <p:spPr>
          <a:xfrm>
            <a:off x="334945" y="801901"/>
            <a:ext cx="9803191" cy="830997"/>
          </a:xfrm>
          <a:prstGeom prst="rect">
            <a:avLst/>
          </a:prstGeom>
        </p:spPr>
        <p:txBody>
          <a:bodyPr lIns="0" tIns="0" rIns="0" bIns="0" rtlCol="0" anchor="t">
            <a:spAutoFit/>
          </a:bodyPr>
          <a:lstStyle/>
          <a:p>
            <a:pPr marL="0" marR="0" algn="ctr" rtl="0" eaLnBrk="1" latinLnBrk="0" hangingPunct="1"/>
            <a:r>
              <a:rPr lang="en-US" sz="5400" b="1" i="0" kern="1200" dirty="0">
                <a:solidFill>
                  <a:srgbClr val="002697"/>
                </a:solidFill>
                <a:effectLst/>
                <a:latin typeface="Montserrat Bold" panose="00000800000000000000" charset="0"/>
                <a:ea typeface="Calibri" panose="020F0502020204030204" pitchFamily="34" charset="0"/>
                <a:cs typeface="Calibri" panose="020F0502020204030204" pitchFamily="34" charset="0"/>
              </a:rPr>
              <a:t>2. GIỚI THIỆU TỔNG QUAN</a:t>
            </a:r>
            <a:endParaRPr lang="en-US" sz="5400" dirty="0">
              <a:solidFill>
                <a:srgbClr val="002697"/>
              </a:solidFill>
              <a:effectLst/>
              <a:latin typeface="Montserrat Bold" panose="00000800000000000000" charset="0"/>
            </a:endParaRPr>
          </a:p>
        </p:txBody>
      </p:sp>
      <p:sp>
        <p:nvSpPr>
          <p:cNvPr id="22" name="TextBox 22">
            <a:extLst>
              <a:ext uri="{FF2B5EF4-FFF2-40B4-BE49-F238E27FC236}">
                <a16:creationId xmlns:a16="http://schemas.microsoft.com/office/drawing/2014/main" id="{E3568DB3-6317-D5FA-5E23-9E4A2531F499}"/>
              </a:ext>
            </a:extLst>
          </p:cNvPr>
          <p:cNvSpPr txBox="1"/>
          <p:nvPr/>
        </p:nvSpPr>
        <p:spPr>
          <a:xfrm>
            <a:off x="540294" y="1600856"/>
            <a:ext cx="7978986" cy="733599"/>
          </a:xfrm>
          <a:prstGeom prst="rect">
            <a:avLst/>
          </a:prstGeom>
        </p:spPr>
        <p:txBody>
          <a:bodyPr wrap="square" lIns="0" tIns="0" rIns="0" bIns="0" rtlCol="0" anchor="t">
            <a:spAutoFit/>
          </a:bodyPr>
          <a:lstStyle/>
          <a:p>
            <a:pPr>
              <a:lnSpc>
                <a:spcPts val="6110"/>
              </a:lnSpc>
              <a:spcBef>
                <a:spcPct val="0"/>
              </a:spcBef>
            </a:pPr>
            <a:r>
              <a:rPr lang="en-US" sz="4000" b="1" dirty="0">
                <a:latin typeface="Montserrat Bold" panose="00000800000000000000" charset="0"/>
                <a:ea typeface="Calibri" panose="020F0502020204030204" pitchFamily="34" charset="0"/>
                <a:cs typeface="Calibri" panose="020F0502020204030204" pitchFamily="34" charset="0"/>
              </a:rPr>
              <a:t>2.2 </a:t>
            </a:r>
            <a:r>
              <a:rPr lang="en-US" sz="4000" b="1" dirty="0" err="1">
                <a:latin typeface="Montserrat Bold" panose="00000800000000000000" charset="0"/>
                <a:ea typeface="Calibri" panose="020F0502020204030204" pitchFamily="34" charset="0"/>
                <a:cs typeface="Calibri" panose="020F0502020204030204" pitchFamily="34" charset="0"/>
              </a:rPr>
              <a:t>Cơ</a:t>
            </a:r>
            <a:r>
              <a:rPr lang="en-US" sz="4000" b="1" dirty="0">
                <a:latin typeface="Montserrat Bold" panose="00000800000000000000" charset="0"/>
                <a:ea typeface="Calibri" panose="020F0502020204030204" pitchFamily="34" charset="0"/>
                <a:cs typeface="Calibri" panose="020F0502020204030204" pitchFamily="34" charset="0"/>
              </a:rPr>
              <a:t> </a:t>
            </a:r>
            <a:r>
              <a:rPr lang="en-US" sz="4000" b="1" dirty="0" err="1">
                <a:latin typeface="Montserrat Bold" panose="00000800000000000000" charset="0"/>
                <a:ea typeface="Calibri" panose="020F0502020204030204" pitchFamily="34" charset="0"/>
                <a:cs typeface="Calibri" panose="020F0502020204030204" pitchFamily="34" charset="0"/>
              </a:rPr>
              <a:t>cấu</a:t>
            </a:r>
            <a:r>
              <a:rPr lang="en-US" sz="4000" b="1" dirty="0">
                <a:latin typeface="Montserrat Bold" panose="00000800000000000000" charset="0"/>
                <a:ea typeface="Calibri" panose="020F0502020204030204" pitchFamily="34" charset="0"/>
                <a:cs typeface="Calibri" panose="020F0502020204030204" pitchFamily="34" charset="0"/>
              </a:rPr>
              <a:t> </a:t>
            </a:r>
            <a:r>
              <a:rPr lang="en-US" sz="4000" b="1" dirty="0" err="1">
                <a:latin typeface="Montserrat Bold" panose="00000800000000000000" charset="0"/>
                <a:ea typeface="Calibri" panose="020F0502020204030204" pitchFamily="34" charset="0"/>
                <a:cs typeface="Calibri" panose="020F0502020204030204" pitchFamily="34" charset="0"/>
              </a:rPr>
              <a:t>tổ</a:t>
            </a:r>
            <a:r>
              <a:rPr lang="en-US" sz="4000" b="1" dirty="0">
                <a:latin typeface="Montserrat Bold" panose="00000800000000000000" charset="0"/>
                <a:ea typeface="Calibri" panose="020F0502020204030204" pitchFamily="34" charset="0"/>
                <a:cs typeface="Calibri" panose="020F0502020204030204" pitchFamily="34" charset="0"/>
              </a:rPr>
              <a:t> </a:t>
            </a:r>
            <a:r>
              <a:rPr lang="en-US" sz="4000" b="1" dirty="0" err="1">
                <a:latin typeface="Montserrat Bold" panose="00000800000000000000" charset="0"/>
                <a:ea typeface="Calibri" panose="020F0502020204030204" pitchFamily="34" charset="0"/>
                <a:cs typeface="Calibri" panose="020F0502020204030204" pitchFamily="34" charset="0"/>
              </a:rPr>
              <a:t>chức</a:t>
            </a:r>
            <a:endParaRPr lang="en-US" sz="2800" b="1" dirty="0">
              <a:solidFill>
                <a:srgbClr val="000000"/>
              </a:solidFill>
              <a:latin typeface="Montserrat Bold" panose="00000800000000000000" charset="0"/>
              <a:ea typeface="Montserrat Bold"/>
              <a:cs typeface="Montserrat Bold"/>
              <a:sym typeface="Montserrat Bold"/>
            </a:endParaRPr>
          </a:p>
        </p:txBody>
      </p:sp>
      <p:sp>
        <p:nvSpPr>
          <p:cNvPr id="28" name="Freeform 28">
            <a:extLst>
              <a:ext uri="{FF2B5EF4-FFF2-40B4-BE49-F238E27FC236}">
                <a16:creationId xmlns:a16="http://schemas.microsoft.com/office/drawing/2014/main" id="{A673E8AA-7237-8AF0-7D09-B36695A29446}"/>
              </a:ext>
            </a:extLst>
          </p:cNvPr>
          <p:cNvSpPr/>
          <p:nvPr/>
        </p:nvSpPr>
        <p:spPr>
          <a:xfrm>
            <a:off x="16725757" y="162314"/>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3"/>
            <a:stretch>
              <a:fillRect/>
            </a:stretch>
          </a:blipFill>
        </p:spPr>
        <p:txBody>
          <a:bodyPr/>
          <a:lstStyle/>
          <a:p>
            <a:endParaRPr lang="en-US"/>
          </a:p>
        </p:txBody>
      </p:sp>
      <p:graphicFrame>
        <p:nvGraphicFramePr>
          <p:cNvPr id="12" name="Diagram 11">
            <a:extLst>
              <a:ext uri="{FF2B5EF4-FFF2-40B4-BE49-F238E27FC236}">
                <a16:creationId xmlns:a16="http://schemas.microsoft.com/office/drawing/2014/main" id="{0C142CCD-77CA-E9D6-87CE-9CD4BC0A0CB3}"/>
              </a:ext>
            </a:extLst>
          </p:cNvPr>
          <p:cNvGraphicFramePr/>
          <p:nvPr>
            <p:extLst>
              <p:ext uri="{D42A27DB-BD31-4B8C-83A1-F6EECF244321}">
                <p14:modId xmlns:p14="http://schemas.microsoft.com/office/powerpoint/2010/main" val="855793381"/>
              </p:ext>
            </p:extLst>
          </p:nvPr>
        </p:nvGraphicFramePr>
        <p:xfrm>
          <a:off x="3089334" y="2962211"/>
          <a:ext cx="6096023" cy="3377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7BD0F7C6-E1FF-FE8F-B805-255A98B440FD}"/>
              </a:ext>
            </a:extLst>
          </p:cNvPr>
          <p:cNvSpPr txBox="1"/>
          <p:nvPr/>
        </p:nvSpPr>
        <p:spPr>
          <a:xfrm>
            <a:off x="505881" y="6083991"/>
            <a:ext cx="3608919" cy="2577372"/>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sz="2200" dirty="0" err="1">
                <a:latin typeface="Open Sans" panose="020B0606030504020204" pitchFamily="34" charset="0"/>
                <a:ea typeface="Open Sans" panose="020B0606030504020204" pitchFamily="34" charset="0"/>
                <a:cs typeface="Open Sans" panose="020B0606030504020204" pitchFamily="34" charset="0"/>
              </a:rPr>
              <a:t>Giám</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sát</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hoạt</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động</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chung</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của</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nhà</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hàng</a:t>
            </a: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Arial" panose="020B0604020202020204" pitchFamily="34" charset="0"/>
              <a:buChar char="•"/>
            </a:pPr>
            <a:r>
              <a:rPr lang="en-US" sz="2200" dirty="0" err="1">
                <a:latin typeface="Open Sans" panose="020B0606030504020204" pitchFamily="34" charset="0"/>
                <a:ea typeface="Open Sans" panose="020B0606030504020204" pitchFamily="34" charset="0"/>
                <a:cs typeface="Open Sans" panose="020B0606030504020204" pitchFamily="34" charset="0"/>
              </a:rPr>
              <a:t>Kiểm</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soát</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tài</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chính</a:t>
            </a: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Quản </a:t>
            </a:r>
            <a:r>
              <a:rPr lang="en-US" sz="2200" dirty="0" err="1">
                <a:latin typeface="Open Sans" panose="020B0606030504020204" pitchFamily="34" charset="0"/>
                <a:ea typeface="Open Sans" panose="020B0606030504020204" pitchFamily="34" charset="0"/>
                <a:cs typeface="Open Sans" panose="020B0606030504020204" pitchFamily="34" charset="0"/>
              </a:rPr>
              <a:t>lý</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nhân</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sự</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và</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chiến</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lược</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kinh</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doanh</a:t>
            </a:r>
            <a:r>
              <a:rPr lang="en-US" sz="2200" dirty="0">
                <a:latin typeface="Open Sans" panose="020B0606030504020204" pitchFamily="34" charset="0"/>
                <a:ea typeface="Open Sans" panose="020B0606030504020204" pitchFamily="34" charset="0"/>
                <a:cs typeface="Open Sans" panose="020B0606030504020204" pitchFamily="34" charset="0"/>
              </a:rPr>
              <a:t>.</a:t>
            </a:r>
          </a:p>
        </p:txBody>
      </p:sp>
      <p:sp>
        <p:nvSpPr>
          <p:cNvPr id="14" name="TextBox 13">
            <a:extLst>
              <a:ext uri="{FF2B5EF4-FFF2-40B4-BE49-F238E27FC236}">
                <a16:creationId xmlns:a16="http://schemas.microsoft.com/office/drawing/2014/main" id="{307D4C4A-FC0C-0BB0-506D-B587A54D2C61}"/>
              </a:ext>
            </a:extLst>
          </p:cNvPr>
          <p:cNvSpPr txBox="1"/>
          <p:nvPr/>
        </p:nvSpPr>
        <p:spPr>
          <a:xfrm>
            <a:off x="6924416" y="6249803"/>
            <a:ext cx="3983191" cy="20695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err="1">
                <a:latin typeface="Open Sans" panose="020B0606030504020204" pitchFamily="34" charset="0"/>
                <a:ea typeface="Open Sans" panose="020B0606030504020204" pitchFamily="34" charset="0"/>
                <a:cs typeface="Open Sans" panose="020B0606030504020204" pitchFamily="34" charset="0"/>
              </a:rPr>
              <a:t>Nhận</a:t>
            </a:r>
            <a:r>
              <a:rPr lang="en-US" sz="2200" dirty="0">
                <a:latin typeface="Open Sans" panose="020B0606030504020204" pitchFamily="34" charset="0"/>
                <a:ea typeface="Open Sans" panose="020B0606030504020204" pitchFamily="34" charset="0"/>
                <a:cs typeface="Open Sans" panose="020B0606030504020204" pitchFamily="34" charset="0"/>
              </a:rPr>
              <a:t> order </a:t>
            </a:r>
            <a:r>
              <a:rPr lang="en-US" sz="2200" dirty="0" err="1">
                <a:latin typeface="Open Sans" panose="020B0606030504020204" pitchFamily="34" charset="0"/>
                <a:ea typeface="Open Sans" panose="020B0606030504020204" pitchFamily="34" charset="0"/>
                <a:cs typeface="Open Sans" panose="020B0606030504020204" pitchFamily="34" charset="0"/>
              </a:rPr>
              <a:t>từ</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khách</a:t>
            </a: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Thanh </a:t>
            </a:r>
            <a:r>
              <a:rPr lang="en-US" sz="2200" dirty="0" err="1">
                <a:latin typeface="Open Sans" panose="020B0606030504020204" pitchFamily="34" charset="0"/>
                <a:ea typeface="Open Sans" panose="020B0606030504020204" pitchFamily="34" charset="0"/>
                <a:cs typeface="Open Sans" panose="020B0606030504020204" pitchFamily="34" charset="0"/>
              </a:rPr>
              <a:t>toán</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đơn</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hàng</a:t>
            </a: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Arial" panose="020B0604020202020204" pitchFamily="34" charset="0"/>
              <a:buChar char="•"/>
            </a:pPr>
            <a:r>
              <a:rPr lang="en-US" sz="2200" dirty="0" err="1">
                <a:latin typeface="Open Sans" panose="020B0606030504020204" pitchFamily="34" charset="0"/>
                <a:ea typeface="Open Sans" panose="020B0606030504020204" pitchFamily="34" charset="0"/>
                <a:cs typeface="Open Sans" panose="020B0606030504020204" pitchFamily="34" charset="0"/>
              </a:rPr>
              <a:t>Đảm</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bảo</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khách</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hàng</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được</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phục</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vụ</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err="1">
                <a:latin typeface="Open Sans" panose="020B0606030504020204" pitchFamily="34" charset="0"/>
                <a:ea typeface="Open Sans" panose="020B0606030504020204" pitchFamily="34" charset="0"/>
                <a:cs typeface="Open Sans" panose="020B0606030504020204" pitchFamily="34" charset="0"/>
              </a:rPr>
              <a:t>tốt</a:t>
            </a:r>
            <a:r>
              <a:rPr lang="en-US" sz="2200" dirty="0">
                <a:latin typeface="Open Sans" panose="020B0606030504020204" pitchFamily="34" charset="0"/>
                <a:ea typeface="Open Sans" panose="020B0606030504020204" pitchFamily="34" charset="0"/>
                <a:cs typeface="Open Sans" panose="020B0606030504020204" pitchFamily="34" charset="0"/>
              </a:rPr>
              <a:t>.</a:t>
            </a:r>
          </a:p>
        </p:txBody>
      </p:sp>
      <p:cxnSp>
        <p:nvCxnSpPr>
          <p:cNvPr id="15" name="Connector: Elbow 14">
            <a:extLst>
              <a:ext uri="{FF2B5EF4-FFF2-40B4-BE49-F238E27FC236}">
                <a16:creationId xmlns:a16="http://schemas.microsoft.com/office/drawing/2014/main" id="{4AEDF4B3-458C-296A-2258-1FA57682226E}"/>
              </a:ext>
            </a:extLst>
          </p:cNvPr>
          <p:cNvCxnSpPr>
            <a:cxnSpLocks/>
          </p:cNvCxnSpPr>
          <p:nvPr/>
        </p:nvCxnSpPr>
        <p:spPr>
          <a:xfrm rot="10800000" flipV="1">
            <a:off x="697549" y="6210300"/>
            <a:ext cx="4243473" cy="2590798"/>
          </a:xfrm>
          <a:prstGeom prst="bentConnector3">
            <a:avLst>
              <a:gd name="adj1" fmla="val 8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Connector: Elbow 15">
            <a:extLst>
              <a:ext uri="{FF2B5EF4-FFF2-40B4-BE49-F238E27FC236}">
                <a16:creationId xmlns:a16="http://schemas.microsoft.com/office/drawing/2014/main" id="{110E15E2-D3DA-918A-8E5F-F1AA8286D4B3}"/>
              </a:ext>
            </a:extLst>
          </p:cNvPr>
          <p:cNvCxnSpPr>
            <a:cxnSpLocks/>
          </p:cNvCxnSpPr>
          <p:nvPr/>
        </p:nvCxnSpPr>
        <p:spPr>
          <a:xfrm>
            <a:off x="6791554" y="6225736"/>
            <a:ext cx="3527213" cy="2575363"/>
          </a:xfrm>
          <a:prstGeom prst="bentConnector3">
            <a:avLst>
              <a:gd name="adj1" fmla="val 24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96814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7860597" y="-40079"/>
            <a:ext cx="2371211" cy="10546267"/>
            <a:chOff x="0" y="0"/>
            <a:chExt cx="642552" cy="1680321"/>
          </a:xfrm>
        </p:grpSpPr>
        <p:sp>
          <p:nvSpPr>
            <p:cNvPr id="7" name="Freeform 7"/>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solidFill>
              <a:srgbClr val="004AAD"/>
            </a:solidFill>
          </p:spPr>
          <p:txBody>
            <a:bodyPr/>
            <a:lstStyle/>
            <a:p>
              <a:endParaRPr lang="en-US"/>
            </a:p>
          </p:txBody>
        </p:sp>
        <p:sp>
          <p:nvSpPr>
            <p:cNvPr id="8" name="TextBox 8"/>
            <p:cNvSpPr txBox="1"/>
            <p:nvPr/>
          </p:nvSpPr>
          <p:spPr>
            <a:xfrm>
              <a:off x="0" y="-38100"/>
              <a:ext cx="642552" cy="1718421"/>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311383" y="848064"/>
            <a:ext cx="8386305" cy="603948"/>
          </a:xfrm>
          <a:prstGeom prst="rect">
            <a:avLst/>
          </a:prstGeom>
        </p:spPr>
        <p:txBody>
          <a:bodyPr lIns="0" tIns="0" rIns="0" bIns="0" rtlCol="0" anchor="t">
            <a:spAutoFit/>
          </a:bodyPr>
          <a:lstStyle/>
          <a:p>
            <a:pPr algn="ctr">
              <a:lnSpc>
                <a:spcPts val="4464"/>
              </a:lnSpc>
            </a:pPr>
            <a:r>
              <a:rPr lang="en-US" sz="5400" b="1" dirty="0">
                <a:solidFill>
                  <a:srgbClr val="004AAD"/>
                </a:solidFill>
                <a:latin typeface="Montserrat Bold"/>
                <a:ea typeface="Montserrat Bold"/>
                <a:cs typeface="Montserrat Bold"/>
                <a:sym typeface="Montserrat Bold"/>
              </a:rPr>
              <a:t>3. THIẾT KẾ HỆ THỐNG</a:t>
            </a:r>
          </a:p>
        </p:txBody>
      </p:sp>
      <p:sp>
        <p:nvSpPr>
          <p:cNvPr id="13" name="TextBox 13"/>
          <p:cNvSpPr txBox="1"/>
          <p:nvPr/>
        </p:nvSpPr>
        <p:spPr>
          <a:xfrm>
            <a:off x="444609" y="1528807"/>
            <a:ext cx="8253079" cy="533800"/>
          </a:xfrm>
          <a:prstGeom prst="rect">
            <a:avLst/>
          </a:prstGeom>
        </p:spPr>
        <p:txBody>
          <a:bodyPr lIns="0" tIns="0" rIns="0" bIns="0" rtlCol="0" anchor="t">
            <a:spAutoFit/>
          </a:bodyPr>
          <a:lstStyle/>
          <a:p>
            <a:pPr>
              <a:lnSpc>
                <a:spcPts val="4078"/>
              </a:lnSpc>
            </a:pPr>
            <a:r>
              <a:rPr lang="en-US" sz="4000" b="1" dirty="0">
                <a:latin typeface="Montserrat Bold"/>
                <a:ea typeface="Montserrat Bold"/>
                <a:cs typeface="Montserrat Bold"/>
                <a:sym typeface="Montserrat Bold"/>
              </a:rPr>
              <a:t>3.1 </a:t>
            </a:r>
            <a:r>
              <a:rPr lang="en-US" sz="4000" b="1" dirty="0" err="1">
                <a:latin typeface="Montserrat Bold"/>
                <a:ea typeface="Montserrat Bold"/>
                <a:cs typeface="Montserrat Bold"/>
                <a:sym typeface="Montserrat Bold"/>
              </a:rPr>
              <a:t>Sơ</a:t>
            </a:r>
            <a:r>
              <a:rPr lang="en-US" sz="4000" b="1" dirty="0">
                <a:latin typeface="Montserrat Bold"/>
                <a:ea typeface="Montserrat Bold"/>
                <a:cs typeface="Montserrat Bold"/>
                <a:sym typeface="Montserrat Bold"/>
              </a:rPr>
              <a:t> </a:t>
            </a:r>
            <a:r>
              <a:rPr lang="en-US" sz="4000" b="1" dirty="0" err="1">
                <a:latin typeface="Montserrat Bold"/>
                <a:ea typeface="Montserrat Bold"/>
                <a:cs typeface="Montserrat Bold"/>
                <a:sym typeface="Montserrat Bold"/>
              </a:rPr>
              <a:t>đồ</a:t>
            </a:r>
            <a:r>
              <a:rPr lang="en-US" sz="4000" b="1" dirty="0">
                <a:latin typeface="Montserrat Bold"/>
                <a:ea typeface="Montserrat Bold"/>
                <a:cs typeface="Montserrat Bold"/>
                <a:sym typeface="Montserrat Bold"/>
              </a:rPr>
              <a:t> </a:t>
            </a:r>
            <a:r>
              <a:rPr lang="en-US" sz="4000" b="1" dirty="0" err="1">
                <a:latin typeface="Montserrat Bold"/>
                <a:ea typeface="Montserrat Bold"/>
                <a:cs typeface="Montserrat Bold"/>
                <a:sym typeface="Montserrat Bold"/>
              </a:rPr>
              <a:t>usecase</a:t>
            </a:r>
            <a:r>
              <a:rPr lang="en-US" sz="4000" b="1" dirty="0">
                <a:latin typeface="Montserrat Bold"/>
                <a:ea typeface="Montserrat Bold"/>
                <a:cs typeface="Montserrat Bold"/>
                <a:sym typeface="Montserrat Bold"/>
              </a:rPr>
              <a:t> </a:t>
            </a:r>
            <a:r>
              <a:rPr lang="en-US" sz="4000" b="1" dirty="0" err="1">
                <a:latin typeface="Montserrat Bold"/>
                <a:ea typeface="Montserrat Bold"/>
                <a:cs typeface="Montserrat Bold"/>
                <a:sym typeface="Montserrat Bold"/>
              </a:rPr>
              <a:t>tổng</a:t>
            </a:r>
            <a:r>
              <a:rPr lang="en-US" sz="4000" b="1" dirty="0">
                <a:latin typeface="Montserrat Bold"/>
                <a:ea typeface="Montserrat Bold"/>
                <a:cs typeface="Montserrat Bold"/>
                <a:sym typeface="Montserrat Bold"/>
              </a:rPr>
              <a:t> </a:t>
            </a:r>
            <a:r>
              <a:rPr lang="en-US" sz="4000" b="1" dirty="0" err="1">
                <a:latin typeface="Montserrat Bold"/>
                <a:ea typeface="Montserrat Bold"/>
                <a:cs typeface="Montserrat Bold"/>
                <a:sym typeface="Montserrat Bold"/>
              </a:rPr>
              <a:t>quát</a:t>
            </a:r>
            <a:endParaRPr lang="en-US" sz="4000" b="1" dirty="0">
              <a:latin typeface="Montserrat Bold"/>
              <a:ea typeface="Montserrat Bold"/>
              <a:cs typeface="Montserrat Bold"/>
              <a:sym typeface="Montserrat Bold"/>
            </a:endParaRPr>
          </a:p>
        </p:txBody>
      </p:sp>
      <p:pic>
        <p:nvPicPr>
          <p:cNvPr id="16" name="Picture 15">
            <a:extLst>
              <a:ext uri="{FF2B5EF4-FFF2-40B4-BE49-F238E27FC236}">
                <a16:creationId xmlns:a16="http://schemas.microsoft.com/office/drawing/2014/main" id="{556F2B54-8E9A-1C82-0322-7B5AE8C7DD81}"/>
              </a:ext>
            </a:extLst>
          </p:cNvPr>
          <p:cNvPicPr>
            <a:picLocks noChangeAspect="1"/>
          </p:cNvPicPr>
          <p:nvPr/>
        </p:nvPicPr>
        <p:blipFill rotWithShape="1">
          <a:blip r:embed="rId2">
            <a:extLst>
              <a:ext uri="{28A0092B-C50C-407E-A947-70E740481C1C}">
                <a14:useLocalDpi xmlns:a14="http://schemas.microsoft.com/office/drawing/2010/main" val="0"/>
              </a:ext>
            </a:extLst>
          </a:blip>
          <a:srcRect l="3045" t="2743" r="21540" b="23853"/>
          <a:stretch/>
        </p:blipFill>
        <p:spPr bwMode="auto">
          <a:xfrm>
            <a:off x="8571067" y="1940342"/>
            <a:ext cx="8812707" cy="7036154"/>
          </a:xfrm>
          <a:prstGeom prst="rect">
            <a:avLst/>
          </a:prstGeom>
          <a:noFill/>
          <a:ln>
            <a:noFill/>
          </a:ln>
          <a:extLst>
            <a:ext uri="{53640926-AAD7-44D8-BBD7-CCE9431645EC}">
              <a14:shadowObscured xmlns:a14="http://schemas.microsoft.com/office/drawing/2010/main"/>
            </a:ext>
          </a:extLst>
        </p:spPr>
      </p:pic>
      <p:graphicFrame>
        <p:nvGraphicFramePr>
          <p:cNvPr id="17" name="Table 16">
            <a:extLst>
              <a:ext uri="{FF2B5EF4-FFF2-40B4-BE49-F238E27FC236}">
                <a16:creationId xmlns:a16="http://schemas.microsoft.com/office/drawing/2014/main" id="{440CFA3F-E8F3-3913-10D6-C194F1E5501A}"/>
              </a:ext>
            </a:extLst>
          </p:cNvPr>
          <p:cNvGraphicFramePr>
            <a:graphicFrameLocks noGrp="1"/>
          </p:cNvGraphicFramePr>
          <p:nvPr>
            <p:extLst>
              <p:ext uri="{D42A27DB-BD31-4B8C-83A1-F6EECF244321}">
                <p14:modId xmlns:p14="http://schemas.microsoft.com/office/powerpoint/2010/main" val="1729554785"/>
              </p:ext>
            </p:extLst>
          </p:nvPr>
        </p:nvGraphicFramePr>
        <p:xfrm>
          <a:off x="1036710" y="3299796"/>
          <a:ext cx="7345290" cy="5286772"/>
        </p:xfrm>
        <a:graphic>
          <a:graphicData uri="http://schemas.openxmlformats.org/drawingml/2006/table">
            <a:tbl>
              <a:tblPr firstRow="1" firstCol="1" bandRow="1">
                <a:tableStyleId>{69012ECD-51FC-41F1-AA8D-1B2483CD663E}</a:tableStyleId>
              </a:tblPr>
              <a:tblGrid>
                <a:gridCol w="1707049">
                  <a:extLst>
                    <a:ext uri="{9D8B030D-6E8A-4147-A177-3AD203B41FA5}">
                      <a16:colId xmlns:a16="http://schemas.microsoft.com/office/drawing/2014/main" val="3507860957"/>
                    </a:ext>
                  </a:extLst>
                </a:gridCol>
                <a:gridCol w="5638241">
                  <a:extLst>
                    <a:ext uri="{9D8B030D-6E8A-4147-A177-3AD203B41FA5}">
                      <a16:colId xmlns:a16="http://schemas.microsoft.com/office/drawing/2014/main" val="264996114"/>
                    </a:ext>
                  </a:extLst>
                </a:gridCol>
              </a:tblGrid>
              <a:tr h="572549">
                <a:tc>
                  <a:txBody>
                    <a:bodyPr/>
                    <a:lstStyle/>
                    <a:p>
                      <a:pPr algn="ctr">
                        <a:lnSpc>
                          <a:spcPct val="107000"/>
                        </a:lnSpc>
                        <a:spcBef>
                          <a:spcPts val="1200"/>
                        </a:spcBef>
                        <a:spcAft>
                          <a:spcPts val="800"/>
                        </a:spcAft>
                        <a:buNone/>
                      </a:pPr>
                      <a:r>
                        <a:rPr lang="en-US" sz="2400" dirty="0">
                          <a:effectLst/>
                          <a:latin typeface="Open Sans" panose="020B0606030504020204" pitchFamily="34" charset="0"/>
                          <a:ea typeface="Open Sans" panose="020B0606030504020204" pitchFamily="34" charset="0"/>
                          <a:cs typeface="Open Sans" panose="020B0606030504020204" pitchFamily="34" charset="0"/>
                        </a:rPr>
                        <a:t>Actor</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1200"/>
                        </a:spcBef>
                        <a:spcAft>
                          <a:spcPts val="800"/>
                        </a:spcAft>
                        <a:buNone/>
                      </a:pPr>
                      <a:r>
                        <a:rPr lang="en-US" sz="2400" dirty="0" err="1">
                          <a:effectLst/>
                          <a:latin typeface="Open Sans" panose="020B0606030504020204" pitchFamily="34" charset="0"/>
                          <a:ea typeface="Open Sans" panose="020B0606030504020204" pitchFamily="34" charset="0"/>
                          <a:cs typeface="Open Sans" panose="020B0606030504020204" pitchFamily="34" charset="0"/>
                        </a:rPr>
                        <a:t>Mô</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tả</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5190784"/>
                  </a:ext>
                </a:extLst>
              </a:tr>
              <a:tr h="1250029">
                <a:tc>
                  <a:txBody>
                    <a:bodyPr/>
                    <a:lstStyle/>
                    <a:p>
                      <a:pPr algn="ctr">
                        <a:lnSpc>
                          <a:spcPct val="107000"/>
                        </a:lnSpc>
                        <a:spcBef>
                          <a:spcPts val="1200"/>
                        </a:spcBef>
                        <a:spcAft>
                          <a:spcPts val="800"/>
                        </a:spcAft>
                        <a:buNone/>
                      </a:pPr>
                      <a:r>
                        <a:rPr lang="en-US" sz="2400" dirty="0" err="1">
                          <a:effectLst/>
                          <a:latin typeface="Open Sans" panose="020B0606030504020204" pitchFamily="34" charset="0"/>
                          <a:ea typeface="Open Sans" panose="020B0606030504020204" pitchFamily="34" charset="0"/>
                          <a:cs typeface="Open Sans" panose="020B0606030504020204" pitchFamily="34" charset="0"/>
                        </a:rPr>
                        <a:t>Khách</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hàng</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1200"/>
                        </a:spcBef>
                        <a:spcAft>
                          <a:spcPts val="800"/>
                        </a:spcAft>
                        <a:buNone/>
                      </a:pPr>
                      <a:r>
                        <a:rPr lang="en-US" sz="2400" dirty="0">
                          <a:effectLst/>
                          <a:latin typeface="Open Sans" panose="020B0606030504020204" pitchFamily="34" charset="0"/>
                          <a:ea typeface="Open Sans" panose="020B0606030504020204" pitchFamily="34" charset="0"/>
                          <a:cs typeface="Open Sans" panose="020B0606030504020204" pitchFamily="34" charset="0"/>
                        </a:rPr>
                        <a:t>Người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đến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ăn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tại</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xem</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thực</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đơn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và</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gọi</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món</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028245"/>
                  </a:ext>
                </a:extLst>
              </a:tr>
              <a:tr h="1186972">
                <a:tc>
                  <a:txBody>
                    <a:bodyPr/>
                    <a:lstStyle/>
                    <a:p>
                      <a:pPr algn="ctr">
                        <a:lnSpc>
                          <a:spcPct val="107000"/>
                        </a:lnSpc>
                        <a:spcBef>
                          <a:spcPts val="1200"/>
                        </a:spcBef>
                        <a:spcAft>
                          <a:spcPts val="800"/>
                        </a:spcAft>
                        <a:buNone/>
                      </a:pPr>
                      <a:r>
                        <a:rPr lang="en-US" sz="2400" dirty="0" err="1">
                          <a:effectLst/>
                          <a:latin typeface="Open Sans" panose="020B0606030504020204" pitchFamily="34" charset="0"/>
                          <a:ea typeface="Open Sans" panose="020B0606030504020204" pitchFamily="34" charset="0"/>
                          <a:cs typeface="Open Sans" panose="020B0606030504020204" pitchFamily="34" charset="0"/>
                        </a:rPr>
                        <a:t>Nhân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viên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1200"/>
                        </a:spcBef>
                        <a:spcAft>
                          <a:spcPts val="800"/>
                        </a:spcAft>
                        <a:buNone/>
                      </a:pPr>
                      <a:r>
                        <a:rPr lang="en-US" sz="2400" dirty="0">
                          <a:effectLst/>
                          <a:latin typeface="Open Sans" panose="020B0606030504020204" pitchFamily="34" charset="0"/>
                          <a:ea typeface="Open Sans" panose="020B0606030504020204" pitchFamily="34" charset="0"/>
                          <a:cs typeface="Open Sans" panose="020B0606030504020204" pitchFamily="34" charset="0"/>
                        </a:rPr>
                        <a:t>Theo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dõi</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đơn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giao</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món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cập</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nhật</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trạng</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thái</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đơn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thanh</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toán</a:t>
                      </a:r>
                      <a:r>
                        <a:rPr lang="en-US" sz="2400" dirty="0">
                          <a:effectLst/>
                          <a:latin typeface="Open Sans" panose="020B0606030504020204" pitchFamily="34" charset="0"/>
                          <a:ea typeface="Open Sans" panose="020B0606030504020204" pitchFamily="34" charset="0"/>
                          <a:cs typeface="Open Sans" panose="020B0606030504020204" pitchFamily="34" charset="0"/>
                        </a:rPr>
                        <a:t>.</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926989"/>
                  </a:ext>
                </a:extLst>
              </a:tr>
              <a:tr h="2277222">
                <a:tc>
                  <a:txBody>
                    <a:bodyPr/>
                    <a:lstStyle/>
                    <a:p>
                      <a:pPr algn="ctr">
                        <a:lnSpc>
                          <a:spcPct val="107000"/>
                        </a:lnSpc>
                        <a:spcBef>
                          <a:spcPts val="1200"/>
                        </a:spcBef>
                        <a:spcAft>
                          <a:spcPts val="800"/>
                        </a:spcAft>
                        <a:buNone/>
                      </a:pPr>
                      <a:r>
                        <a:rPr lang="en-US" sz="2400" dirty="0">
                          <a:effectLst/>
                          <a:latin typeface="Open Sans" panose="020B0606030504020204" pitchFamily="34" charset="0"/>
                          <a:ea typeface="Open Sans" panose="020B0606030504020204" pitchFamily="34" charset="0"/>
                          <a:cs typeface="Open Sans" panose="020B0606030504020204" pitchFamily="34" charset="0"/>
                        </a:rPr>
                        <a:t>Quản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lý</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1200"/>
                        </a:spcBef>
                        <a:spcAft>
                          <a:spcPts val="800"/>
                        </a:spcAft>
                        <a:buNone/>
                      </a:pPr>
                      <a:r>
                        <a:rPr lang="en-US" sz="2400" dirty="0">
                          <a:effectLst/>
                          <a:latin typeface="Open Sans" panose="020B0606030504020204" pitchFamily="34" charset="0"/>
                          <a:ea typeface="Open Sans" panose="020B0606030504020204" pitchFamily="34" charset="0"/>
                          <a:cs typeface="Open Sans" panose="020B0606030504020204" pitchFamily="34" charset="0"/>
                        </a:rPr>
                        <a:t>Quản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lý</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sản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phẩm</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nhân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viên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bàn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ăn</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danh</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mục</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doanh</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thu</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theo</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dõi</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hoạt</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động</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của</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nhà</a:t>
                      </a:r>
                      <a:r>
                        <a:rPr lang="en-US" sz="2400"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err="1">
                          <a:effectLst/>
                          <a:latin typeface="Open Sans" panose="020B0606030504020204" pitchFamily="34" charset="0"/>
                          <a:ea typeface="Open Sans" panose="020B0606030504020204" pitchFamily="34" charset="0"/>
                          <a:cs typeface="Open Sans" panose="020B0606030504020204" pitchFamily="34" charset="0"/>
                        </a:rPr>
                        <a:t>hàng</a:t>
                      </a:r>
                      <a:r>
                        <a:rPr lang="en-US" sz="2400" dirty="0">
                          <a:effectLst/>
                          <a:latin typeface="Open Sans" panose="020B0606030504020204" pitchFamily="34" charset="0"/>
                          <a:ea typeface="Open Sans" panose="020B0606030504020204" pitchFamily="34" charset="0"/>
                          <a:cs typeface="Open Sans" panose="020B0606030504020204" pitchFamily="34" charset="0"/>
                        </a:rPr>
                        <a:t>.</a:t>
                      </a:r>
                      <a:endParaRPr lang="en-US" sz="2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069339"/>
                  </a:ext>
                </a:extLst>
              </a:tr>
            </a:tbl>
          </a:graphicData>
        </a:graphic>
      </p:graphicFrame>
      <p:grpSp>
        <p:nvGrpSpPr>
          <p:cNvPr id="2" name="Group 1">
            <a:extLst>
              <a:ext uri="{FF2B5EF4-FFF2-40B4-BE49-F238E27FC236}">
                <a16:creationId xmlns:a16="http://schemas.microsoft.com/office/drawing/2014/main" id="{FCF3BAA5-0154-0327-E6BD-94C6511D9F7A}"/>
              </a:ext>
            </a:extLst>
          </p:cNvPr>
          <p:cNvGrpSpPr/>
          <p:nvPr/>
        </p:nvGrpSpPr>
        <p:grpSpPr>
          <a:xfrm>
            <a:off x="-853120" y="2287106"/>
            <a:ext cx="10142909" cy="622762"/>
            <a:chOff x="-853120" y="3201952"/>
            <a:chExt cx="10142909" cy="622762"/>
          </a:xfrm>
        </p:grpSpPr>
        <p:grpSp>
          <p:nvGrpSpPr>
            <p:cNvPr id="9" name="Group 9"/>
            <p:cNvGrpSpPr/>
            <p:nvPr/>
          </p:nvGrpSpPr>
          <p:grpSpPr>
            <a:xfrm>
              <a:off x="-853120" y="3201952"/>
              <a:ext cx="9559462" cy="622762"/>
              <a:chOff x="0" y="0"/>
              <a:chExt cx="2590430" cy="168756"/>
            </a:xfrm>
          </p:grpSpPr>
          <p:sp>
            <p:nvSpPr>
              <p:cNvPr id="10" name="Freeform 10"/>
              <p:cNvSpPr/>
              <p:nvPr/>
            </p:nvSpPr>
            <p:spPr>
              <a:xfrm>
                <a:off x="0" y="0"/>
                <a:ext cx="2590430" cy="168756"/>
              </a:xfrm>
              <a:custGeom>
                <a:avLst/>
                <a:gdLst/>
                <a:ahLst/>
                <a:cxnLst/>
                <a:rect l="l" t="t" r="r" b="b"/>
                <a:pathLst>
                  <a:path w="2590430" h="168756">
                    <a:moveTo>
                      <a:pt x="0" y="0"/>
                    </a:moveTo>
                    <a:lnTo>
                      <a:pt x="2590430" y="0"/>
                    </a:lnTo>
                    <a:lnTo>
                      <a:pt x="2590430" y="168756"/>
                    </a:lnTo>
                    <a:lnTo>
                      <a:pt x="0" y="168756"/>
                    </a:lnTo>
                    <a:close/>
                  </a:path>
                </a:pathLst>
              </a:custGeom>
              <a:solidFill>
                <a:srgbClr val="68C1E7"/>
              </a:solidFill>
            </p:spPr>
            <p:txBody>
              <a:bodyPr/>
              <a:lstStyle/>
              <a:p>
                <a:endParaRPr lang="en-US"/>
              </a:p>
            </p:txBody>
          </p:sp>
          <p:sp>
            <p:nvSpPr>
              <p:cNvPr id="11" name="TextBox 11"/>
              <p:cNvSpPr txBox="1"/>
              <p:nvPr/>
            </p:nvSpPr>
            <p:spPr>
              <a:xfrm>
                <a:off x="0" y="-38100"/>
                <a:ext cx="2590430" cy="206856"/>
              </a:xfrm>
              <a:prstGeom prst="rect">
                <a:avLst/>
              </a:prstGeom>
            </p:spPr>
            <p:txBody>
              <a:bodyPr lIns="50800" tIns="50800" rIns="50800" bIns="50800" rtlCol="0" anchor="ctr"/>
              <a:lstStyle/>
              <a:p>
                <a:pPr algn="ctr">
                  <a:lnSpc>
                    <a:spcPts val="3359"/>
                  </a:lnSpc>
                </a:pPr>
                <a:endParaRPr/>
              </a:p>
            </p:txBody>
          </p:sp>
        </p:grpSp>
        <p:sp>
          <p:nvSpPr>
            <p:cNvPr id="18" name="TextBox 13">
              <a:extLst>
                <a:ext uri="{FF2B5EF4-FFF2-40B4-BE49-F238E27FC236}">
                  <a16:creationId xmlns:a16="http://schemas.microsoft.com/office/drawing/2014/main" id="{2A2F8038-0A53-37B7-6B60-D727FDA82571}"/>
                </a:ext>
              </a:extLst>
            </p:cNvPr>
            <p:cNvSpPr txBox="1"/>
            <p:nvPr/>
          </p:nvSpPr>
          <p:spPr>
            <a:xfrm>
              <a:off x="1036710" y="3290914"/>
              <a:ext cx="8253079" cy="533800"/>
            </a:xfrm>
            <a:prstGeom prst="rect">
              <a:avLst/>
            </a:prstGeom>
          </p:spPr>
          <p:txBody>
            <a:bodyPr lIns="0" tIns="0" rIns="0" bIns="0" rtlCol="0" anchor="t">
              <a:spAutoFit/>
            </a:bodyPr>
            <a:lstStyle/>
            <a:p>
              <a:pPr>
                <a:lnSpc>
                  <a:spcPts val="4078"/>
                </a:lnSpc>
              </a:pPr>
              <a:r>
                <a:rPr lang="en-US" sz="3600" b="1" dirty="0">
                  <a:solidFill>
                    <a:schemeClr val="bg1"/>
                  </a:solidFill>
                  <a:latin typeface="Montserrat Bold"/>
                  <a:ea typeface="Montserrat Bold"/>
                  <a:cs typeface="Montserrat Bold"/>
                  <a:sym typeface="Montserrat Bold"/>
                </a:rPr>
                <a:t>Các </a:t>
              </a:r>
              <a:r>
                <a:rPr lang="en-US" sz="3600" b="1" dirty="0" err="1">
                  <a:solidFill>
                    <a:schemeClr val="bg1"/>
                  </a:solidFill>
                  <a:latin typeface="Montserrat Bold"/>
                  <a:ea typeface="Montserrat Bold"/>
                  <a:cs typeface="Montserrat Bold"/>
                  <a:sym typeface="Montserrat Bold"/>
                </a:rPr>
                <a:t>tác</a:t>
              </a:r>
              <a:r>
                <a:rPr lang="en-US" sz="3600" b="1" dirty="0">
                  <a:solidFill>
                    <a:schemeClr val="bg1"/>
                  </a:solidFill>
                  <a:latin typeface="Montserrat Bold"/>
                  <a:ea typeface="Montserrat Bold"/>
                  <a:cs typeface="Montserrat Bold"/>
                  <a:sym typeface="Montserrat Bold"/>
                </a:rPr>
                <a:t> </a:t>
              </a:r>
              <a:r>
                <a:rPr lang="en-US" sz="3600" b="1" dirty="0" err="1">
                  <a:solidFill>
                    <a:schemeClr val="bg1"/>
                  </a:solidFill>
                  <a:latin typeface="Montserrat Bold"/>
                  <a:ea typeface="Montserrat Bold"/>
                  <a:cs typeface="Montserrat Bold"/>
                  <a:sym typeface="Montserrat Bold"/>
                </a:rPr>
                <a:t>nhân</a:t>
              </a:r>
              <a:endParaRPr lang="en-US" sz="3600" b="1" dirty="0">
                <a:solidFill>
                  <a:schemeClr val="bg1"/>
                </a:solidFill>
                <a:latin typeface="Montserrat Bold"/>
                <a:ea typeface="Montserrat Bold"/>
                <a:cs typeface="Montserrat Bold"/>
                <a:sym typeface="Montserrat Bold"/>
              </a:endParaRPr>
            </a:p>
          </p:txBody>
        </p:sp>
      </p:grpSp>
      <p:sp>
        <p:nvSpPr>
          <p:cNvPr id="20" name="Freeform 37">
            <a:extLst>
              <a:ext uri="{FF2B5EF4-FFF2-40B4-BE49-F238E27FC236}">
                <a16:creationId xmlns:a16="http://schemas.microsoft.com/office/drawing/2014/main" id="{64BB1976-406C-1ED6-0431-DD6613A6977D}"/>
              </a:ext>
            </a:extLst>
          </p:cNvPr>
          <p:cNvSpPr/>
          <p:nvPr/>
        </p:nvSpPr>
        <p:spPr>
          <a:xfrm rot="16200000">
            <a:off x="468790" y="4616517"/>
            <a:ext cx="5170060" cy="6164006"/>
          </a:xfrm>
          <a:custGeom>
            <a:avLst/>
            <a:gdLst/>
            <a:ahLst/>
            <a:cxnLst/>
            <a:rect l="l" t="t" r="r" b="b"/>
            <a:pathLst>
              <a:path w="5170060" h="6164006">
                <a:moveTo>
                  <a:pt x="0" y="0"/>
                </a:moveTo>
                <a:lnTo>
                  <a:pt x="5170060" y="0"/>
                </a:lnTo>
                <a:lnTo>
                  <a:pt x="5170060" y="6164006"/>
                </a:lnTo>
                <a:lnTo>
                  <a:pt x="0" y="6164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37">
            <a:extLst>
              <a:ext uri="{FF2B5EF4-FFF2-40B4-BE49-F238E27FC236}">
                <a16:creationId xmlns:a16="http://schemas.microsoft.com/office/drawing/2014/main" id="{C3205596-F7EB-9D5B-36D7-3A9DB8C41588}"/>
              </a:ext>
            </a:extLst>
          </p:cNvPr>
          <p:cNvSpPr/>
          <p:nvPr/>
        </p:nvSpPr>
        <p:spPr>
          <a:xfrm rot="5400000">
            <a:off x="12309584" y="-537052"/>
            <a:ext cx="5170060" cy="6164006"/>
          </a:xfrm>
          <a:custGeom>
            <a:avLst/>
            <a:gdLst/>
            <a:ahLst/>
            <a:cxnLst/>
            <a:rect l="l" t="t" r="r" b="b"/>
            <a:pathLst>
              <a:path w="5170060" h="6164006">
                <a:moveTo>
                  <a:pt x="0" y="0"/>
                </a:moveTo>
                <a:lnTo>
                  <a:pt x="5170060" y="0"/>
                </a:lnTo>
                <a:lnTo>
                  <a:pt x="5170060" y="6164006"/>
                </a:lnTo>
                <a:lnTo>
                  <a:pt x="0" y="6164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5699319" y="229667"/>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EB3A5-42E8-B66C-C583-8DAEE256A06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58C8139-63B0-DA9C-91F8-BDF9E989879E}"/>
              </a:ext>
            </a:extLst>
          </p:cNvPr>
          <p:cNvGrpSpPr/>
          <p:nvPr/>
        </p:nvGrpSpPr>
        <p:grpSpPr>
          <a:xfrm>
            <a:off x="17860597" y="-40079"/>
            <a:ext cx="2371211" cy="10546267"/>
            <a:chOff x="0" y="0"/>
            <a:chExt cx="642552" cy="1680321"/>
          </a:xfrm>
        </p:grpSpPr>
        <p:sp>
          <p:nvSpPr>
            <p:cNvPr id="7" name="Freeform 7">
              <a:extLst>
                <a:ext uri="{FF2B5EF4-FFF2-40B4-BE49-F238E27FC236}">
                  <a16:creationId xmlns:a16="http://schemas.microsoft.com/office/drawing/2014/main" id="{5CBB4EA2-C035-05B9-8A09-E55624197D48}"/>
                </a:ext>
              </a:extLst>
            </p:cNvPr>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solidFill>
              <a:srgbClr val="004AAD"/>
            </a:solidFill>
          </p:spPr>
          <p:txBody>
            <a:bodyPr/>
            <a:lstStyle/>
            <a:p>
              <a:endParaRPr lang="en-US"/>
            </a:p>
          </p:txBody>
        </p:sp>
        <p:sp>
          <p:nvSpPr>
            <p:cNvPr id="8" name="TextBox 8">
              <a:extLst>
                <a:ext uri="{FF2B5EF4-FFF2-40B4-BE49-F238E27FC236}">
                  <a16:creationId xmlns:a16="http://schemas.microsoft.com/office/drawing/2014/main" id="{FCB940AB-206E-9783-F89E-97FCD531EC1B}"/>
                </a:ext>
              </a:extLst>
            </p:cNvPr>
            <p:cNvSpPr txBox="1"/>
            <p:nvPr/>
          </p:nvSpPr>
          <p:spPr>
            <a:xfrm>
              <a:off x="0" y="-38100"/>
              <a:ext cx="642552" cy="1718421"/>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5E9BC5FC-3863-78F7-2F50-E9D3B6CBF97E}"/>
              </a:ext>
            </a:extLst>
          </p:cNvPr>
          <p:cNvSpPr txBox="1"/>
          <p:nvPr/>
        </p:nvSpPr>
        <p:spPr>
          <a:xfrm>
            <a:off x="311383" y="655272"/>
            <a:ext cx="8386305" cy="603948"/>
          </a:xfrm>
          <a:prstGeom prst="rect">
            <a:avLst/>
          </a:prstGeom>
        </p:spPr>
        <p:txBody>
          <a:bodyPr lIns="0" tIns="0" rIns="0" bIns="0" rtlCol="0" anchor="t">
            <a:spAutoFit/>
          </a:bodyPr>
          <a:lstStyle/>
          <a:p>
            <a:pPr algn="ctr">
              <a:lnSpc>
                <a:spcPts val="4464"/>
              </a:lnSpc>
            </a:pPr>
            <a:r>
              <a:rPr lang="en-US" sz="5400" b="1" dirty="0">
                <a:solidFill>
                  <a:srgbClr val="004AAD"/>
                </a:solidFill>
                <a:latin typeface="Montserrat Bold"/>
                <a:ea typeface="Montserrat Bold"/>
                <a:cs typeface="Montserrat Bold"/>
                <a:sym typeface="Montserrat Bold"/>
              </a:rPr>
              <a:t>3. THIẾT KẾ HỆ THỐNG</a:t>
            </a:r>
          </a:p>
        </p:txBody>
      </p:sp>
      <p:sp>
        <p:nvSpPr>
          <p:cNvPr id="13" name="TextBox 13">
            <a:extLst>
              <a:ext uri="{FF2B5EF4-FFF2-40B4-BE49-F238E27FC236}">
                <a16:creationId xmlns:a16="http://schemas.microsoft.com/office/drawing/2014/main" id="{B0C20CF3-764C-EFB7-9D5C-AA43767C14DB}"/>
              </a:ext>
            </a:extLst>
          </p:cNvPr>
          <p:cNvSpPr txBox="1"/>
          <p:nvPr/>
        </p:nvSpPr>
        <p:spPr>
          <a:xfrm>
            <a:off x="444609" y="1336015"/>
            <a:ext cx="8253079" cy="533800"/>
          </a:xfrm>
          <a:prstGeom prst="rect">
            <a:avLst/>
          </a:prstGeom>
        </p:spPr>
        <p:txBody>
          <a:bodyPr lIns="0" tIns="0" rIns="0" bIns="0" rtlCol="0" anchor="t">
            <a:spAutoFit/>
          </a:bodyPr>
          <a:lstStyle/>
          <a:p>
            <a:pPr>
              <a:lnSpc>
                <a:spcPts val="4078"/>
              </a:lnSpc>
            </a:pPr>
            <a:r>
              <a:rPr lang="en-US" sz="4000" b="1" dirty="0">
                <a:latin typeface="Montserrat Bold" panose="00000800000000000000" charset="0"/>
                <a:ea typeface="Montserrat Bold"/>
                <a:cs typeface="Montserrat Bold"/>
                <a:sym typeface="Montserrat Bold"/>
              </a:rPr>
              <a:t>3.2 </a:t>
            </a:r>
            <a:r>
              <a:rPr lang="en-US" sz="4000" b="1" dirty="0" err="1">
                <a:effectLst/>
                <a:latin typeface="Montserrat Bold" panose="00000800000000000000" charset="0"/>
                <a:ea typeface="Malgun Gothic" panose="020B0503020000020004" pitchFamily="34" charset="-127"/>
              </a:rPr>
              <a:t>Sơ</a:t>
            </a:r>
            <a:r>
              <a:rPr lang="en-US" sz="4000" b="1" dirty="0">
                <a:effectLst/>
                <a:latin typeface="Montserrat Bold" panose="00000800000000000000" charset="0"/>
                <a:ea typeface="Malgun Gothic" panose="020B0503020000020004" pitchFamily="34" charset="-127"/>
              </a:rPr>
              <a:t> </a:t>
            </a:r>
            <a:r>
              <a:rPr lang="en-US" sz="4000" b="1" dirty="0" err="1">
                <a:effectLst/>
                <a:latin typeface="Montserrat Bold" panose="00000800000000000000" charset="0"/>
                <a:ea typeface="Malgun Gothic" panose="020B0503020000020004" pitchFamily="34" charset="-127"/>
              </a:rPr>
              <a:t>đồ</a:t>
            </a:r>
            <a:r>
              <a:rPr lang="en-US" sz="4000" b="1" dirty="0">
                <a:effectLst/>
                <a:latin typeface="Montserrat Bold" panose="00000800000000000000" charset="0"/>
                <a:ea typeface="Malgun Gothic" panose="020B0503020000020004" pitchFamily="34" charset="-127"/>
              </a:rPr>
              <a:t> </a:t>
            </a:r>
            <a:r>
              <a:rPr lang="en-US" sz="4000" b="1" dirty="0" err="1">
                <a:effectLst/>
                <a:latin typeface="Montserrat Bold" panose="00000800000000000000" charset="0"/>
                <a:ea typeface="Malgun Gothic" panose="020B0503020000020004" pitchFamily="34" charset="-127"/>
              </a:rPr>
              <a:t>dữ</a:t>
            </a:r>
            <a:r>
              <a:rPr lang="en-US" sz="4000" b="1" dirty="0">
                <a:effectLst/>
                <a:latin typeface="Montserrat Bold" panose="00000800000000000000" charset="0"/>
                <a:ea typeface="Malgun Gothic" panose="020B0503020000020004" pitchFamily="34" charset="-127"/>
              </a:rPr>
              <a:t> </a:t>
            </a:r>
            <a:r>
              <a:rPr lang="en-US" sz="4000" b="1" dirty="0" err="1">
                <a:effectLst/>
                <a:latin typeface="Montserrat Bold" panose="00000800000000000000" charset="0"/>
                <a:ea typeface="Malgun Gothic" panose="020B0503020000020004" pitchFamily="34" charset="-127"/>
              </a:rPr>
              <a:t>liệu</a:t>
            </a:r>
            <a:r>
              <a:rPr lang="en-US" sz="4000" b="1" dirty="0">
                <a:effectLst/>
                <a:latin typeface="Montserrat Bold" panose="00000800000000000000" charset="0"/>
                <a:ea typeface="Malgun Gothic" panose="020B0503020000020004" pitchFamily="34" charset="-127"/>
              </a:rPr>
              <a:t> </a:t>
            </a:r>
            <a:r>
              <a:rPr lang="en-US" sz="4000" b="1" dirty="0" err="1">
                <a:effectLst/>
                <a:latin typeface="Montserrat Bold" panose="00000800000000000000" charset="0"/>
                <a:ea typeface="Malgun Gothic" panose="020B0503020000020004" pitchFamily="34" charset="-127"/>
              </a:rPr>
              <a:t>quan</a:t>
            </a:r>
            <a:r>
              <a:rPr lang="en-US" sz="4000" b="1" dirty="0">
                <a:effectLst/>
                <a:latin typeface="Montserrat Bold" panose="00000800000000000000" charset="0"/>
                <a:ea typeface="Malgun Gothic" panose="020B0503020000020004" pitchFamily="34" charset="-127"/>
              </a:rPr>
              <a:t> </a:t>
            </a:r>
            <a:r>
              <a:rPr lang="en-US" sz="4000" b="1" dirty="0" err="1">
                <a:effectLst/>
                <a:latin typeface="Montserrat Bold" panose="00000800000000000000" charset="0"/>
                <a:ea typeface="Malgun Gothic" panose="020B0503020000020004" pitchFamily="34" charset="-127"/>
              </a:rPr>
              <a:t>hệ</a:t>
            </a:r>
            <a:endParaRPr lang="en-US" sz="4000" b="1" dirty="0">
              <a:effectLst/>
              <a:latin typeface="Montserrat Bold" panose="00000800000000000000" charset="0"/>
              <a:ea typeface="Malgun Gothic" panose="020B0503020000020004" pitchFamily="34" charset="-127"/>
            </a:endParaRPr>
          </a:p>
        </p:txBody>
      </p:sp>
      <p:sp>
        <p:nvSpPr>
          <p:cNvPr id="20" name="Freeform 37">
            <a:extLst>
              <a:ext uri="{FF2B5EF4-FFF2-40B4-BE49-F238E27FC236}">
                <a16:creationId xmlns:a16="http://schemas.microsoft.com/office/drawing/2014/main" id="{D036D903-1F1B-49E4-2798-864C436DC4C9}"/>
              </a:ext>
            </a:extLst>
          </p:cNvPr>
          <p:cNvSpPr/>
          <p:nvPr/>
        </p:nvSpPr>
        <p:spPr>
          <a:xfrm rot="16200000">
            <a:off x="468790" y="4616517"/>
            <a:ext cx="5170060" cy="6164006"/>
          </a:xfrm>
          <a:custGeom>
            <a:avLst/>
            <a:gdLst/>
            <a:ahLst/>
            <a:cxnLst/>
            <a:rect l="l" t="t" r="r" b="b"/>
            <a:pathLst>
              <a:path w="5170060" h="6164006">
                <a:moveTo>
                  <a:pt x="0" y="0"/>
                </a:moveTo>
                <a:lnTo>
                  <a:pt x="5170060" y="0"/>
                </a:lnTo>
                <a:lnTo>
                  <a:pt x="5170060" y="6164006"/>
                </a:lnTo>
                <a:lnTo>
                  <a:pt x="0" y="61640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37">
            <a:extLst>
              <a:ext uri="{FF2B5EF4-FFF2-40B4-BE49-F238E27FC236}">
                <a16:creationId xmlns:a16="http://schemas.microsoft.com/office/drawing/2014/main" id="{15B0A623-465D-06EB-4790-B64AEAF01FBE}"/>
              </a:ext>
            </a:extLst>
          </p:cNvPr>
          <p:cNvSpPr/>
          <p:nvPr/>
        </p:nvSpPr>
        <p:spPr>
          <a:xfrm rot="5400000">
            <a:off x="12309584" y="-537052"/>
            <a:ext cx="5170060" cy="6164006"/>
          </a:xfrm>
          <a:custGeom>
            <a:avLst/>
            <a:gdLst/>
            <a:ahLst/>
            <a:cxnLst/>
            <a:rect l="l" t="t" r="r" b="b"/>
            <a:pathLst>
              <a:path w="5170060" h="6164006">
                <a:moveTo>
                  <a:pt x="0" y="0"/>
                </a:moveTo>
                <a:lnTo>
                  <a:pt x="5170060" y="0"/>
                </a:lnTo>
                <a:lnTo>
                  <a:pt x="5170060" y="6164006"/>
                </a:lnTo>
                <a:lnTo>
                  <a:pt x="0" y="61640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descr="A diagram of a product&#10;&#10;AI-generated content may be incorrect.">
            <a:extLst>
              <a:ext uri="{FF2B5EF4-FFF2-40B4-BE49-F238E27FC236}">
                <a16:creationId xmlns:a16="http://schemas.microsoft.com/office/drawing/2014/main" id="{D87FA206-E426-CD04-BB99-7DA05048695C}"/>
              </a:ext>
            </a:extLst>
          </p:cNvPr>
          <p:cNvPicPr>
            <a:picLocks noChangeAspect="1"/>
          </p:cNvPicPr>
          <p:nvPr/>
        </p:nvPicPr>
        <p:blipFill>
          <a:blip r:embed="rId4"/>
          <a:stretch>
            <a:fillRect/>
          </a:stretch>
        </p:blipFill>
        <p:spPr>
          <a:xfrm>
            <a:off x="3276600" y="1982252"/>
            <a:ext cx="10424480" cy="7108314"/>
          </a:xfrm>
          <a:prstGeom prst="rect">
            <a:avLst/>
          </a:prstGeom>
        </p:spPr>
      </p:pic>
      <p:sp>
        <p:nvSpPr>
          <p:cNvPr id="15" name="Freeform 15">
            <a:extLst>
              <a:ext uri="{FF2B5EF4-FFF2-40B4-BE49-F238E27FC236}">
                <a16:creationId xmlns:a16="http://schemas.microsoft.com/office/drawing/2014/main" id="{2220DFBF-AFE8-6C8A-B34E-D49FDF64F8C4}"/>
              </a:ext>
            </a:extLst>
          </p:cNvPr>
          <p:cNvSpPr/>
          <p:nvPr/>
        </p:nvSpPr>
        <p:spPr>
          <a:xfrm>
            <a:off x="15699319" y="229667"/>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56260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EC495-198F-AEDD-E065-6D1630B0D74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625F386D-E5CB-4B42-132E-C4B199E3B483}"/>
              </a:ext>
            </a:extLst>
          </p:cNvPr>
          <p:cNvGrpSpPr/>
          <p:nvPr/>
        </p:nvGrpSpPr>
        <p:grpSpPr>
          <a:xfrm>
            <a:off x="13335000" y="-190500"/>
            <a:ext cx="5376605" cy="6200888"/>
            <a:chOff x="0" y="0"/>
            <a:chExt cx="642552" cy="1680321"/>
          </a:xfrm>
        </p:grpSpPr>
        <p:sp>
          <p:nvSpPr>
            <p:cNvPr id="7" name="Freeform 7">
              <a:extLst>
                <a:ext uri="{FF2B5EF4-FFF2-40B4-BE49-F238E27FC236}">
                  <a16:creationId xmlns:a16="http://schemas.microsoft.com/office/drawing/2014/main" id="{37964B11-A447-1CA8-8179-948D9D786E6E}"/>
                </a:ext>
              </a:extLst>
            </p:cNvPr>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solidFill>
              <a:srgbClr val="004AAD"/>
            </a:solidFill>
          </p:spPr>
          <p:txBody>
            <a:bodyPr/>
            <a:lstStyle/>
            <a:p>
              <a:endParaRPr lang="en-US"/>
            </a:p>
          </p:txBody>
        </p:sp>
        <p:sp>
          <p:nvSpPr>
            <p:cNvPr id="8" name="TextBox 8">
              <a:extLst>
                <a:ext uri="{FF2B5EF4-FFF2-40B4-BE49-F238E27FC236}">
                  <a16:creationId xmlns:a16="http://schemas.microsoft.com/office/drawing/2014/main" id="{B851DCC5-F9DD-16D1-55A3-9F13213EB03E}"/>
                </a:ext>
              </a:extLst>
            </p:cNvPr>
            <p:cNvSpPr txBox="1"/>
            <p:nvPr/>
          </p:nvSpPr>
          <p:spPr>
            <a:xfrm>
              <a:off x="0" y="-38100"/>
              <a:ext cx="642552" cy="1718421"/>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8DEBC3A4-DA00-7519-A81F-DD1B18481336}"/>
              </a:ext>
            </a:extLst>
          </p:cNvPr>
          <p:cNvSpPr txBox="1"/>
          <p:nvPr/>
        </p:nvSpPr>
        <p:spPr>
          <a:xfrm>
            <a:off x="457200" y="444287"/>
            <a:ext cx="11118617" cy="830997"/>
          </a:xfrm>
          <a:prstGeom prst="rect">
            <a:avLst/>
          </a:prstGeom>
        </p:spPr>
        <p:txBody>
          <a:bodyPr wrap="square" lIns="0" tIns="0" rIns="0" bIns="0" rtlCol="0" anchor="t">
            <a:spAutoFit/>
          </a:bodyPr>
          <a:lstStyle/>
          <a:p>
            <a:pPr marL="0" marR="0" indent="0" rtl="0" eaLnBrk="1" latinLnBrk="0" hangingPunct="1"/>
            <a:r>
              <a:rPr lang="en-US" sz="5400" b="1" i="0" kern="1200" dirty="0">
                <a:solidFill>
                  <a:srgbClr val="002697"/>
                </a:solidFill>
                <a:effectLst/>
                <a:latin typeface="Montserrat Bold" panose="00000800000000000000" charset="0"/>
                <a:ea typeface="Calibri" panose="020F0502020204030204" pitchFamily="34" charset="0"/>
                <a:cs typeface="Calibri" panose="020F0502020204030204" pitchFamily="34" charset="0"/>
              </a:rPr>
              <a:t>4. CÀI ĐẶT VÀ TRIỂN KHAI</a:t>
            </a:r>
            <a:endParaRPr lang="en-US" sz="5400" dirty="0">
              <a:solidFill>
                <a:srgbClr val="002697"/>
              </a:solidFill>
              <a:effectLst/>
              <a:latin typeface="Montserrat Bold" panose="00000800000000000000" charset="0"/>
            </a:endParaRPr>
          </a:p>
        </p:txBody>
      </p:sp>
      <p:sp>
        <p:nvSpPr>
          <p:cNvPr id="15" name="Freeform 15">
            <a:extLst>
              <a:ext uri="{FF2B5EF4-FFF2-40B4-BE49-F238E27FC236}">
                <a16:creationId xmlns:a16="http://schemas.microsoft.com/office/drawing/2014/main" id="{18335262-CB93-67D0-6B7D-25FA22D58368}"/>
              </a:ext>
            </a:extLst>
          </p:cNvPr>
          <p:cNvSpPr/>
          <p:nvPr/>
        </p:nvSpPr>
        <p:spPr>
          <a:xfrm>
            <a:off x="16459200" y="229667"/>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2"/>
            <a:stretch>
              <a:fillRect/>
            </a:stretch>
          </a:blipFill>
        </p:spPr>
        <p:txBody>
          <a:bodyPr/>
          <a:lstStyle/>
          <a:p>
            <a:endParaRPr lang="en-US"/>
          </a:p>
        </p:txBody>
      </p:sp>
      <p:grpSp>
        <p:nvGrpSpPr>
          <p:cNvPr id="36" name="Group 35">
            <a:extLst>
              <a:ext uri="{FF2B5EF4-FFF2-40B4-BE49-F238E27FC236}">
                <a16:creationId xmlns:a16="http://schemas.microsoft.com/office/drawing/2014/main" id="{66C3B86F-E297-1FC9-F2F7-34A6CB24D058}"/>
              </a:ext>
            </a:extLst>
          </p:cNvPr>
          <p:cNvGrpSpPr/>
          <p:nvPr/>
        </p:nvGrpSpPr>
        <p:grpSpPr>
          <a:xfrm>
            <a:off x="28714" y="2073854"/>
            <a:ext cx="6076425" cy="7137443"/>
            <a:chOff x="28714" y="2073854"/>
            <a:chExt cx="6076425" cy="7137443"/>
          </a:xfrm>
        </p:grpSpPr>
        <p:grpSp>
          <p:nvGrpSpPr>
            <p:cNvPr id="23" name="Group 6">
              <a:extLst>
                <a:ext uri="{FF2B5EF4-FFF2-40B4-BE49-F238E27FC236}">
                  <a16:creationId xmlns:a16="http://schemas.microsoft.com/office/drawing/2014/main" id="{3B415454-F9C3-DD53-97EF-7376C29B047D}"/>
                </a:ext>
              </a:extLst>
            </p:cNvPr>
            <p:cNvGrpSpPr/>
            <p:nvPr/>
          </p:nvGrpSpPr>
          <p:grpSpPr>
            <a:xfrm rot="10800000">
              <a:off x="993218" y="3010410"/>
              <a:ext cx="5111921" cy="6200887"/>
              <a:chOff x="0" y="0"/>
              <a:chExt cx="642552" cy="1680321"/>
            </a:xfrm>
            <a:solidFill>
              <a:schemeClr val="accent1">
                <a:lumMod val="20000"/>
                <a:lumOff val="80000"/>
              </a:schemeClr>
            </a:solidFill>
          </p:grpSpPr>
          <p:sp>
            <p:nvSpPr>
              <p:cNvPr id="24" name="Freeform 7">
                <a:extLst>
                  <a:ext uri="{FF2B5EF4-FFF2-40B4-BE49-F238E27FC236}">
                    <a16:creationId xmlns:a16="http://schemas.microsoft.com/office/drawing/2014/main" id="{0BF8D72C-996D-8F38-682B-24106C1D82E6}"/>
                  </a:ext>
                </a:extLst>
              </p:cNvPr>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grpFill/>
            </p:spPr>
            <p:txBody>
              <a:bodyPr/>
              <a:lstStyle/>
              <a:p>
                <a:endParaRPr lang="en-US"/>
              </a:p>
            </p:txBody>
          </p:sp>
          <p:sp>
            <p:nvSpPr>
              <p:cNvPr id="25" name="TextBox 8">
                <a:extLst>
                  <a:ext uri="{FF2B5EF4-FFF2-40B4-BE49-F238E27FC236}">
                    <a16:creationId xmlns:a16="http://schemas.microsoft.com/office/drawing/2014/main" id="{74BE2E04-5895-81A4-E4F9-23832E44C074}"/>
                  </a:ext>
                </a:extLst>
              </p:cNvPr>
              <p:cNvSpPr txBox="1"/>
              <p:nvPr/>
            </p:nvSpPr>
            <p:spPr>
              <a:xfrm>
                <a:off x="0" y="-38100"/>
                <a:ext cx="642552" cy="1718421"/>
              </a:xfrm>
              <a:prstGeom prst="rect">
                <a:avLst/>
              </a:prstGeom>
              <a:grpFill/>
            </p:spPr>
            <p:txBody>
              <a:bodyPr lIns="50800" tIns="50800" rIns="50800" bIns="50800" rtlCol="0" anchor="ctr"/>
              <a:lstStyle/>
              <a:p>
                <a:pPr algn="ctr">
                  <a:lnSpc>
                    <a:spcPts val="3359"/>
                  </a:lnSpc>
                </a:pPr>
                <a:endParaRPr/>
              </a:p>
            </p:txBody>
          </p:sp>
        </p:grpSp>
        <p:grpSp>
          <p:nvGrpSpPr>
            <p:cNvPr id="29" name="Group 6">
              <a:extLst>
                <a:ext uri="{FF2B5EF4-FFF2-40B4-BE49-F238E27FC236}">
                  <a16:creationId xmlns:a16="http://schemas.microsoft.com/office/drawing/2014/main" id="{52CC629F-6E75-C878-D9A1-42DDF66FD04B}"/>
                </a:ext>
              </a:extLst>
            </p:cNvPr>
            <p:cNvGrpSpPr/>
            <p:nvPr/>
          </p:nvGrpSpPr>
          <p:grpSpPr>
            <a:xfrm rot="10800000">
              <a:off x="510966" y="2441466"/>
              <a:ext cx="5111921" cy="6200888"/>
              <a:chOff x="0" y="0"/>
              <a:chExt cx="642552" cy="1680321"/>
            </a:xfrm>
            <a:solidFill>
              <a:srgbClr val="00B0F0"/>
            </a:solidFill>
          </p:grpSpPr>
          <p:sp>
            <p:nvSpPr>
              <p:cNvPr id="30" name="Freeform 7">
                <a:extLst>
                  <a:ext uri="{FF2B5EF4-FFF2-40B4-BE49-F238E27FC236}">
                    <a16:creationId xmlns:a16="http://schemas.microsoft.com/office/drawing/2014/main" id="{C143E8D6-852E-6044-EC82-9C24510E20E9}"/>
                  </a:ext>
                </a:extLst>
              </p:cNvPr>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grpFill/>
            </p:spPr>
            <p:txBody>
              <a:bodyPr/>
              <a:lstStyle/>
              <a:p>
                <a:endParaRPr lang="en-US"/>
              </a:p>
            </p:txBody>
          </p:sp>
          <p:sp>
            <p:nvSpPr>
              <p:cNvPr id="31" name="TextBox 8">
                <a:extLst>
                  <a:ext uri="{FF2B5EF4-FFF2-40B4-BE49-F238E27FC236}">
                    <a16:creationId xmlns:a16="http://schemas.microsoft.com/office/drawing/2014/main" id="{C6C83D57-99CD-EBED-BD49-CA50CE99008B}"/>
                  </a:ext>
                </a:extLst>
              </p:cNvPr>
              <p:cNvSpPr txBox="1"/>
              <p:nvPr/>
            </p:nvSpPr>
            <p:spPr>
              <a:xfrm>
                <a:off x="0" y="-38100"/>
                <a:ext cx="642552" cy="1718421"/>
              </a:xfrm>
              <a:prstGeom prst="rect">
                <a:avLst/>
              </a:prstGeom>
              <a:grpFill/>
            </p:spPr>
            <p:txBody>
              <a:bodyPr lIns="50800" tIns="50800" rIns="50800" bIns="50800" rtlCol="0" anchor="ctr"/>
              <a:lstStyle/>
              <a:p>
                <a:pPr algn="ctr">
                  <a:lnSpc>
                    <a:spcPts val="3359"/>
                  </a:lnSpc>
                </a:pPr>
                <a:endParaRPr/>
              </a:p>
            </p:txBody>
          </p:sp>
        </p:grpSp>
        <p:grpSp>
          <p:nvGrpSpPr>
            <p:cNvPr id="20" name="Group 6">
              <a:extLst>
                <a:ext uri="{FF2B5EF4-FFF2-40B4-BE49-F238E27FC236}">
                  <a16:creationId xmlns:a16="http://schemas.microsoft.com/office/drawing/2014/main" id="{CF239FA7-A4B9-0C80-0F70-B4E299C01DAF}"/>
                </a:ext>
              </a:extLst>
            </p:cNvPr>
            <p:cNvGrpSpPr/>
            <p:nvPr/>
          </p:nvGrpSpPr>
          <p:grpSpPr>
            <a:xfrm rot="10800000">
              <a:off x="28714" y="2073854"/>
              <a:ext cx="5111921" cy="6200888"/>
              <a:chOff x="0" y="0"/>
              <a:chExt cx="642552" cy="1680321"/>
            </a:xfrm>
          </p:grpSpPr>
          <p:sp>
            <p:nvSpPr>
              <p:cNvPr id="21" name="Freeform 7">
                <a:extLst>
                  <a:ext uri="{FF2B5EF4-FFF2-40B4-BE49-F238E27FC236}">
                    <a16:creationId xmlns:a16="http://schemas.microsoft.com/office/drawing/2014/main" id="{22967770-CD7C-057D-838F-1AD072B3F2DA}"/>
                  </a:ext>
                </a:extLst>
              </p:cNvPr>
              <p:cNvSpPr/>
              <p:nvPr/>
            </p:nvSpPr>
            <p:spPr>
              <a:xfrm>
                <a:off x="0" y="0"/>
                <a:ext cx="642552" cy="1680321"/>
              </a:xfrm>
              <a:custGeom>
                <a:avLst/>
                <a:gdLst/>
                <a:ahLst/>
                <a:cxnLst/>
                <a:rect l="l" t="t" r="r" b="b"/>
                <a:pathLst>
                  <a:path w="642552" h="1680321">
                    <a:moveTo>
                      <a:pt x="0" y="0"/>
                    </a:moveTo>
                    <a:lnTo>
                      <a:pt x="642552" y="0"/>
                    </a:lnTo>
                    <a:lnTo>
                      <a:pt x="642552" y="1680321"/>
                    </a:lnTo>
                    <a:lnTo>
                      <a:pt x="0" y="1680321"/>
                    </a:lnTo>
                    <a:close/>
                  </a:path>
                </a:pathLst>
              </a:custGeom>
              <a:solidFill>
                <a:srgbClr val="004AAD"/>
              </a:solidFill>
            </p:spPr>
            <p:txBody>
              <a:bodyPr/>
              <a:lstStyle/>
              <a:p>
                <a:endParaRPr lang="en-US"/>
              </a:p>
            </p:txBody>
          </p:sp>
          <p:sp>
            <p:nvSpPr>
              <p:cNvPr id="22" name="TextBox 8">
                <a:extLst>
                  <a:ext uri="{FF2B5EF4-FFF2-40B4-BE49-F238E27FC236}">
                    <a16:creationId xmlns:a16="http://schemas.microsoft.com/office/drawing/2014/main" id="{D8FBCE6B-C052-2495-E2EB-8F6F8D97BD95}"/>
                  </a:ext>
                </a:extLst>
              </p:cNvPr>
              <p:cNvSpPr txBox="1"/>
              <p:nvPr/>
            </p:nvSpPr>
            <p:spPr>
              <a:xfrm>
                <a:off x="0" y="-38100"/>
                <a:ext cx="642552" cy="1718421"/>
              </a:xfrm>
              <a:prstGeom prst="rect">
                <a:avLst/>
              </a:prstGeom>
            </p:spPr>
            <p:txBody>
              <a:bodyPr lIns="50800" tIns="50800" rIns="50800" bIns="50800" rtlCol="0" anchor="ctr"/>
              <a:lstStyle/>
              <a:p>
                <a:pPr algn="ctr">
                  <a:lnSpc>
                    <a:spcPts val="3359"/>
                  </a:lnSpc>
                </a:pPr>
                <a:endParaRPr/>
              </a:p>
            </p:txBody>
          </p:sp>
        </p:grpSp>
      </p:grpSp>
      <p:sp>
        <p:nvSpPr>
          <p:cNvPr id="28" name="Rectangle 4">
            <a:extLst>
              <a:ext uri="{FF2B5EF4-FFF2-40B4-BE49-F238E27FC236}">
                <a16:creationId xmlns:a16="http://schemas.microsoft.com/office/drawing/2014/main" id="{CE65FC17-EA3D-3B07-2E47-0B627496FAD3}"/>
              </a:ext>
            </a:extLst>
          </p:cNvPr>
          <p:cNvSpPr>
            <a:spLocks noChangeArrowheads="1"/>
          </p:cNvSpPr>
          <p:nvPr/>
        </p:nvSpPr>
        <p:spPr bwMode="auto">
          <a:xfrm>
            <a:off x="6233902" y="2773621"/>
            <a:ext cx="6872498" cy="195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rgbClr val="002697"/>
                </a:solidFill>
                <a:effectLst/>
                <a:latin typeface="Arial" panose="020B0604020202020204" pitchFamily="34" charset="0"/>
              </a:rPr>
              <a:t>VS Code </a:t>
            </a:r>
            <a:r>
              <a:rPr kumimoji="0" lang="en-US" altLang="en-US" sz="2800" i="0" u="none" strike="noStrike" cap="none" normalizeH="0" baseline="0" dirty="0" err="1">
                <a:ln>
                  <a:noFill/>
                </a:ln>
                <a:solidFill>
                  <a:schemeClr val="tx1"/>
                </a:solidFill>
                <a:effectLst/>
                <a:latin typeface="Arial" panose="020B0604020202020204" pitchFamily="34" charset="0"/>
              </a:rPr>
              <a:t>là</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trình</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soạn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thảo</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mã</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nguồn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mở</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nhẹ</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và</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mạnh</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mẽ</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được</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phát</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triển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bởi</a:t>
            </a:r>
            <a:r>
              <a:rPr kumimoji="0" lang="en-US" altLang="en-US" sz="2800" i="0" u="none" strike="noStrike" cap="none" normalizeH="0" baseline="0" dirty="0">
                <a:ln>
                  <a:noFill/>
                </a:ln>
                <a:solidFill>
                  <a:schemeClr val="tx1"/>
                </a:solidFill>
                <a:effectLst/>
                <a:latin typeface="Arial" panose="020B0604020202020204" pitchFamily="34" charset="0"/>
              </a:rPr>
              <a:t> Microsoft. </a:t>
            </a:r>
          </a:p>
        </p:txBody>
      </p:sp>
      <p:sp>
        <p:nvSpPr>
          <p:cNvPr id="18" name="TextBox 12">
            <a:extLst>
              <a:ext uri="{FF2B5EF4-FFF2-40B4-BE49-F238E27FC236}">
                <a16:creationId xmlns:a16="http://schemas.microsoft.com/office/drawing/2014/main" id="{A4A5C581-4861-617F-93FE-D593A8620294}"/>
              </a:ext>
            </a:extLst>
          </p:cNvPr>
          <p:cNvSpPr txBox="1"/>
          <p:nvPr/>
        </p:nvSpPr>
        <p:spPr>
          <a:xfrm>
            <a:off x="510966" y="1336015"/>
            <a:ext cx="8386305" cy="615553"/>
          </a:xfrm>
          <a:prstGeom prst="rect">
            <a:avLst/>
          </a:prstGeom>
        </p:spPr>
        <p:txBody>
          <a:bodyPr lIns="0" tIns="0" rIns="0" bIns="0" rtlCol="0" anchor="t">
            <a:spAutoFit/>
          </a:bodyPr>
          <a:lstStyle/>
          <a:p>
            <a:pPr marL="0" marR="0" indent="0" rtl="0" eaLnBrk="1" latinLnBrk="0" hangingPunct="1"/>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4.1 Công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nghệ</a:t>
            </a:r>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sử</a:t>
            </a:r>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dụng</a:t>
            </a:r>
            <a:endParaRPr lang="en-US" sz="4000" dirty="0">
              <a:effectLst/>
              <a:latin typeface="Montserrat Bold" panose="00000800000000000000" charset="0"/>
            </a:endParaRPr>
          </a:p>
        </p:txBody>
      </p:sp>
      <p:sp>
        <p:nvSpPr>
          <p:cNvPr id="33" name="Rectangle 4">
            <a:extLst>
              <a:ext uri="{FF2B5EF4-FFF2-40B4-BE49-F238E27FC236}">
                <a16:creationId xmlns:a16="http://schemas.microsoft.com/office/drawing/2014/main" id="{C7C0EAC0-BA98-036C-657A-4E7C1A354A84}"/>
              </a:ext>
            </a:extLst>
          </p:cNvPr>
          <p:cNvSpPr>
            <a:spLocks noChangeArrowheads="1"/>
          </p:cNvSpPr>
          <p:nvPr/>
        </p:nvSpPr>
        <p:spPr bwMode="auto">
          <a:xfrm>
            <a:off x="457200" y="4451023"/>
            <a:ext cx="380531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bg1"/>
                </a:solidFill>
                <a:effectLst/>
                <a:latin typeface="Montserrat Bold" panose="00000800000000000000" charset="0"/>
              </a:rPr>
              <a:t>Visual Studio Code</a:t>
            </a:r>
            <a:endParaRPr kumimoji="0" lang="en-US" altLang="en-US" sz="4400" b="0" i="0" u="none" strike="noStrike" cap="none" normalizeH="0" baseline="0" dirty="0">
              <a:ln>
                <a:noFill/>
              </a:ln>
              <a:solidFill>
                <a:schemeClr val="bg1"/>
              </a:solidFill>
              <a:effectLst/>
              <a:latin typeface="Montserrat Bold" panose="00000800000000000000" charset="0"/>
            </a:endParaRPr>
          </a:p>
        </p:txBody>
      </p:sp>
      <p:pic>
        <p:nvPicPr>
          <p:cNvPr id="35" name="Picture 34" descr="A blue logo with white text&#10;&#10;AI-generated content may be incorrect.">
            <a:extLst>
              <a:ext uri="{FF2B5EF4-FFF2-40B4-BE49-F238E27FC236}">
                <a16:creationId xmlns:a16="http://schemas.microsoft.com/office/drawing/2014/main" id="{E455ACF4-98B8-F640-0B8C-4C23DD0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080" y="2191766"/>
            <a:ext cx="4300614" cy="3354581"/>
          </a:xfrm>
          <a:prstGeom prst="rect">
            <a:avLst/>
          </a:prstGeom>
        </p:spPr>
      </p:pic>
      <p:sp>
        <p:nvSpPr>
          <p:cNvPr id="37" name="Rectangle 4">
            <a:extLst>
              <a:ext uri="{FF2B5EF4-FFF2-40B4-BE49-F238E27FC236}">
                <a16:creationId xmlns:a16="http://schemas.microsoft.com/office/drawing/2014/main" id="{2C3352BB-F5C5-8416-9732-E07B21537887}"/>
              </a:ext>
            </a:extLst>
          </p:cNvPr>
          <p:cNvSpPr>
            <a:spLocks noChangeArrowheads="1"/>
          </p:cNvSpPr>
          <p:nvPr/>
        </p:nvSpPr>
        <p:spPr bwMode="auto">
          <a:xfrm>
            <a:off x="6209321" y="6223455"/>
            <a:ext cx="11003064" cy="324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Pct val="150000"/>
              <a:buFont typeface="Arial" panose="020B0604020202020204" pitchFamily="34" charset="0"/>
              <a:buChar char="•"/>
              <a:tabLst/>
            </a:pPr>
            <a:r>
              <a:rPr kumimoji="0" lang="en-US" altLang="en-US" sz="2800" i="0" u="none" strike="noStrike" cap="none" normalizeH="0" baseline="0" dirty="0" err="1">
                <a:ln>
                  <a:noFill/>
                </a:ln>
                <a:solidFill>
                  <a:schemeClr val="tx1"/>
                </a:solidFill>
                <a:effectLst/>
                <a:latin typeface="Arial" panose="020B0604020202020204" pitchFamily="34" charset="0"/>
              </a:rPr>
              <a:t>Hỗ</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trợ</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nhiều</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ngôn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ngữ</a:t>
            </a:r>
            <a:r>
              <a:rPr kumimoji="0" lang="en-US" altLang="en-US" sz="2800" i="0" u="none" strike="noStrike" cap="none" normalizeH="0" baseline="0" dirty="0">
                <a:ln>
                  <a:noFill/>
                </a:ln>
                <a:solidFill>
                  <a:schemeClr val="tx1"/>
                </a:solidFill>
                <a:effectLst/>
                <a:latin typeface="Arial" panose="020B0604020202020204" pitchFamily="34" charset="0"/>
              </a:rPr>
              <a:t>: Python, JavaScript, C#, Java, v.v. </a:t>
            </a:r>
            <a:r>
              <a:rPr kumimoji="0" lang="en-US" altLang="en-US" sz="2800" i="0" u="none" strike="noStrike" cap="none" normalizeH="0" baseline="0" dirty="0" err="1">
                <a:ln>
                  <a:noFill/>
                </a:ln>
                <a:solidFill>
                  <a:schemeClr val="tx1"/>
                </a:solidFill>
                <a:effectLst/>
                <a:latin typeface="Arial" panose="020B0604020202020204" pitchFamily="34" charset="0"/>
              </a:rPr>
              <a:t>Tích</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hợp</a:t>
            </a:r>
            <a:r>
              <a:rPr kumimoji="0" lang="en-US" altLang="en-US" sz="2800" i="0" u="none" strike="noStrike" cap="none" normalizeH="0" baseline="0" dirty="0">
                <a:ln>
                  <a:noFill/>
                </a:ln>
                <a:solidFill>
                  <a:schemeClr val="tx1"/>
                </a:solidFill>
                <a:effectLst/>
                <a:latin typeface="Arial" panose="020B0604020202020204" pitchFamily="34" charset="0"/>
              </a:rPr>
              <a:t> Git: Quản </a:t>
            </a:r>
            <a:r>
              <a:rPr kumimoji="0" lang="en-US" altLang="en-US" sz="2800" i="0" u="none" strike="noStrike" cap="none" normalizeH="0" baseline="0" dirty="0" err="1">
                <a:ln>
                  <a:noFill/>
                </a:ln>
                <a:solidFill>
                  <a:schemeClr val="tx1"/>
                </a:solidFill>
                <a:effectLst/>
                <a:latin typeface="Arial" panose="020B0604020202020204" pitchFamily="34" charset="0"/>
              </a:rPr>
              <a:t>lý</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phiên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bản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dễ</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dàng</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ngay</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trong</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trình</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soạn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thảo</a:t>
            </a:r>
            <a:r>
              <a:rPr kumimoji="0" lang="en-US" altLang="en-US" sz="2800" i="0" u="none" strike="noStrike" cap="none" normalizeH="0" baseline="0" dirty="0">
                <a:ln>
                  <a:noFill/>
                </a:ln>
                <a:solidFill>
                  <a:schemeClr val="tx1"/>
                </a:solidFill>
                <a:effectLst/>
                <a:latin typeface="Arial" panose="020B0604020202020204" pitchFamily="34" charset="0"/>
              </a:rPr>
              <a:t>. </a:t>
            </a:r>
          </a:p>
          <a:p>
            <a:pPr marL="457200" marR="0" lvl="0" indent="-457200" algn="just" defTabSz="914400" rtl="0" eaLnBrk="0" fontAlgn="base" latinLnBrk="0" hangingPunct="0">
              <a:lnSpc>
                <a:spcPct val="150000"/>
              </a:lnSpc>
              <a:spcBef>
                <a:spcPct val="0"/>
              </a:spcBef>
              <a:spcAft>
                <a:spcPct val="0"/>
              </a:spcAft>
              <a:buClrTx/>
              <a:buSzPct val="150000"/>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Kho extension </a:t>
            </a:r>
            <a:r>
              <a:rPr kumimoji="0" lang="en-US" altLang="en-US" sz="2800" i="0" u="none" strike="noStrike" cap="none" normalizeH="0" baseline="0" dirty="0" err="1">
                <a:ln>
                  <a:noFill/>
                </a:ln>
                <a:solidFill>
                  <a:schemeClr val="tx1"/>
                </a:solidFill>
                <a:effectLst/>
                <a:latin typeface="Arial" panose="020B0604020202020204" pitchFamily="34" charset="0"/>
              </a:rPr>
              <a:t>phong</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phú</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Tùy</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chỉnh</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và</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mở</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rộng</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chức</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năng</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theo</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nhu</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cầu</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lập</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trình</a:t>
            </a:r>
            <a:r>
              <a:rPr kumimoji="0" lang="en-US" altLang="en-US" sz="2800" i="0" u="none" strike="noStrike" cap="none" normalizeH="0" baseline="0" dirty="0">
                <a:ln>
                  <a:noFill/>
                </a:ln>
                <a:solidFill>
                  <a:schemeClr val="tx1"/>
                </a:solidFill>
                <a:effectLst/>
                <a:latin typeface="Arial" panose="020B0604020202020204" pitchFamily="34" charset="0"/>
              </a:rPr>
              <a:t>. </a:t>
            </a:r>
          </a:p>
          <a:p>
            <a:pPr marL="457200" marR="0" lvl="0" indent="-457200" algn="just" defTabSz="914400" rtl="0" eaLnBrk="0" fontAlgn="base" latinLnBrk="0" hangingPunct="0">
              <a:lnSpc>
                <a:spcPct val="150000"/>
              </a:lnSpc>
              <a:spcBef>
                <a:spcPct val="0"/>
              </a:spcBef>
              <a:spcAft>
                <a:spcPct val="0"/>
              </a:spcAft>
              <a:buClrTx/>
              <a:buSzPct val="150000"/>
              <a:buFont typeface="Arial" panose="020B0604020202020204" pitchFamily="34" charset="0"/>
              <a:buChar char="•"/>
              <a:tabLst/>
            </a:pPr>
            <a:r>
              <a:rPr kumimoji="0" lang="en-US" altLang="en-US" sz="2800" i="0" u="none" strike="noStrike" cap="none" normalizeH="0" baseline="0" dirty="0" err="1">
                <a:ln>
                  <a:noFill/>
                </a:ln>
                <a:solidFill>
                  <a:schemeClr val="tx1"/>
                </a:solidFill>
                <a:effectLst/>
                <a:latin typeface="Arial" panose="020B0604020202020204" pitchFamily="34" charset="0"/>
              </a:rPr>
              <a:t>Chạy</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trên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nhiều</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nền</a:t>
            </a:r>
            <a:r>
              <a:rPr kumimoji="0" lang="en-US" altLang="en-US" sz="280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err="1">
                <a:ln>
                  <a:noFill/>
                </a:ln>
                <a:solidFill>
                  <a:schemeClr val="tx1"/>
                </a:solidFill>
                <a:effectLst/>
                <a:latin typeface="Arial" panose="020B0604020202020204" pitchFamily="34" charset="0"/>
              </a:rPr>
              <a:t>tảng</a:t>
            </a:r>
            <a:r>
              <a:rPr kumimoji="0" lang="en-US" altLang="en-US" sz="2800" i="0" u="none" strike="noStrike" cap="none" normalizeH="0" baseline="0" dirty="0">
                <a:ln>
                  <a:noFill/>
                </a:ln>
                <a:solidFill>
                  <a:schemeClr val="tx1"/>
                </a:solidFill>
                <a:effectLst/>
                <a:latin typeface="Arial" panose="020B0604020202020204" pitchFamily="34" charset="0"/>
              </a:rPr>
              <a:t>: Windows, macOS, Linux. </a:t>
            </a:r>
          </a:p>
        </p:txBody>
      </p:sp>
    </p:spTree>
    <p:extLst>
      <p:ext uri="{BB962C8B-B14F-4D97-AF65-F5344CB8AC3E}">
        <p14:creationId xmlns:p14="http://schemas.microsoft.com/office/powerpoint/2010/main" val="175887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D41A9-65D1-B743-9B35-9B66D0C9F4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11EAAA-232A-8B1B-DB21-A889C7EC059E}"/>
              </a:ext>
            </a:extLst>
          </p:cNvPr>
          <p:cNvSpPr/>
          <p:nvPr/>
        </p:nvSpPr>
        <p:spPr>
          <a:xfrm rot="-1346745">
            <a:off x="-388006" y="9509422"/>
            <a:ext cx="1397340" cy="1418619"/>
          </a:xfrm>
          <a:custGeom>
            <a:avLst/>
            <a:gdLst/>
            <a:ahLst/>
            <a:cxnLst/>
            <a:rect l="l" t="t" r="r" b="b"/>
            <a:pathLst>
              <a:path w="1397340" h="1418619">
                <a:moveTo>
                  <a:pt x="0" y="0"/>
                </a:moveTo>
                <a:lnTo>
                  <a:pt x="1397340" y="0"/>
                </a:lnTo>
                <a:lnTo>
                  <a:pt x="1397340" y="1418619"/>
                </a:lnTo>
                <a:lnTo>
                  <a:pt x="0" y="141861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E9FBA14A-D468-1BFC-34E4-E2D6D3ED4109}"/>
              </a:ext>
            </a:extLst>
          </p:cNvPr>
          <p:cNvSpPr/>
          <p:nvPr/>
        </p:nvSpPr>
        <p:spPr>
          <a:xfrm>
            <a:off x="-538828" y="-166108"/>
            <a:ext cx="5170060" cy="6164006"/>
          </a:xfrm>
          <a:custGeom>
            <a:avLst/>
            <a:gdLst/>
            <a:ahLst/>
            <a:cxnLst/>
            <a:rect l="l" t="t" r="r" b="b"/>
            <a:pathLst>
              <a:path w="5170060" h="6164006">
                <a:moveTo>
                  <a:pt x="0" y="0"/>
                </a:moveTo>
                <a:lnTo>
                  <a:pt x="5170060" y="0"/>
                </a:lnTo>
                <a:lnTo>
                  <a:pt x="5170060" y="6164005"/>
                </a:lnTo>
                <a:lnTo>
                  <a:pt x="0" y="6164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8941C068-B9CB-DE67-9515-8C62475DFF6F}"/>
              </a:ext>
            </a:extLst>
          </p:cNvPr>
          <p:cNvSpPr txBox="1"/>
          <p:nvPr/>
        </p:nvSpPr>
        <p:spPr>
          <a:xfrm>
            <a:off x="1845405" y="615793"/>
            <a:ext cx="13769338" cy="615553"/>
          </a:xfrm>
          <a:prstGeom prst="rect">
            <a:avLst/>
          </a:prstGeom>
        </p:spPr>
        <p:txBody>
          <a:bodyPr wrap="square" lIns="0" tIns="0" rIns="0" bIns="0" rtlCol="0" anchor="t">
            <a:spAutoFit/>
          </a:bodyPr>
          <a:lstStyle/>
          <a:p>
            <a:pPr marL="0" marR="0" indent="0" rtl="0" eaLnBrk="1" latinLnBrk="0" hangingPunct="1"/>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4.1 Công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nghệ</a:t>
            </a:r>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sử</a:t>
            </a:r>
            <a:r>
              <a:rPr lang="en-US" sz="4000" b="1" i="0" kern="1200" dirty="0">
                <a:solidFill>
                  <a:srgbClr val="292929"/>
                </a:solidFill>
                <a:effectLst/>
                <a:latin typeface="Montserrat Bold" panose="00000800000000000000" charset="0"/>
                <a:ea typeface="Calibri" panose="020F0502020204030204" pitchFamily="34" charset="0"/>
                <a:cs typeface="Calibri" panose="020F0502020204030204" pitchFamily="34" charset="0"/>
              </a:rPr>
              <a:t> </a:t>
            </a:r>
            <a:r>
              <a:rPr lang="en-US" sz="4000" b="1" i="0" kern="1200" dirty="0" err="1">
                <a:solidFill>
                  <a:srgbClr val="292929"/>
                </a:solidFill>
                <a:effectLst/>
                <a:latin typeface="Montserrat Bold" panose="00000800000000000000" charset="0"/>
                <a:ea typeface="Calibri" panose="020F0502020204030204" pitchFamily="34" charset="0"/>
                <a:cs typeface="Calibri" panose="020F0502020204030204" pitchFamily="34" charset="0"/>
              </a:rPr>
              <a:t>dụng</a:t>
            </a:r>
            <a:endParaRPr lang="en-US" sz="4000" dirty="0">
              <a:effectLst/>
              <a:latin typeface="Montserrat Bold" panose="00000800000000000000" charset="0"/>
            </a:endParaRPr>
          </a:p>
        </p:txBody>
      </p:sp>
      <p:grpSp>
        <p:nvGrpSpPr>
          <p:cNvPr id="5" name="Group 5">
            <a:extLst>
              <a:ext uri="{FF2B5EF4-FFF2-40B4-BE49-F238E27FC236}">
                <a16:creationId xmlns:a16="http://schemas.microsoft.com/office/drawing/2014/main" id="{BF5CE08E-78D8-B932-1155-F2E1F8CB3CF9}"/>
              </a:ext>
            </a:extLst>
          </p:cNvPr>
          <p:cNvGrpSpPr/>
          <p:nvPr/>
        </p:nvGrpSpPr>
        <p:grpSpPr>
          <a:xfrm rot="-10800000">
            <a:off x="1028699" y="1955671"/>
            <a:ext cx="7897417" cy="7892684"/>
            <a:chOff x="0" y="0"/>
            <a:chExt cx="3197646" cy="3148105"/>
          </a:xfrm>
        </p:grpSpPr>
        <p:sp>
          <p:nvSpPr>
            <p:cNvPr id="6" name="Freeform 6">
              <a:extLst>
                <a:ext uri="{FF2B5EF4-FFF2-40B4-BE49-F238E27FC236}">
                  <a16:creationId xmlns:a16="http://schemas.microsoft.com/office/drawing/2014/main" id="{2369B142-BB5D-DD5C-72B4-5AF03E464F04}"/>
                </a:ext>
              </a:extLst>
            </p:cNvPr>
            <p:cNvSpPr/>
            <p:nvPr/>
          </p:nvSpPr>
          <p:spPr>
            <a:xfrm>
              <a:off x="0" y="0"/>
              <a:ext cx="3197646" cy="3148105"/>
            </a:xfrm>
            <a:custGeom>
              <a:avLst/>
              <a:gdLst/>
              <a:ahLst/>
              <a:cxnLst/>
              <a:rect l="l" t="t" r="r" b="b"/>
              <a:pathLst>
                <a:path w="3197646" h="3148105">
                  <a:moveTo>
                    <a:pt x="0" y="0"/>
                  </a:moveTo>
                  <a:lnTo>
                    <a:pt x="3197646" y="0"/>
                  </a:lnTo>
                  <a:lnTo>
                    <a:pt x="3197646" y="3148105"/>
                  </a:lnTo>
                  <a:lnTo>
                    <a:pt x="0" y="3148105"/>
                  </a:lnTo>
                  <a:close/>
                </a:path>
              </a:pathLst>
            </a:custGeom>
            <a:solidFill>
              <a:srgbClr val="EFEFEF"/>
            </a:solidFill>
          </p:spPr>
          <p:txBody>
            <a:bodyPr/>
            <a:lstStyle/>
            <a:p>
              <a:endParaRPr lang="en-US"/>
            </a:p>
          </p:txBody>
        </p:sp>
        <p:sp>
          <p:nvSpPr>
            <p:cNvPr id="7" name="TextBox 7">
              <a:extLst>
                <a:ext uri="{FF2B5EF4-FFF2-40B4-BE49-F238E27FC236}">
                  <a16:creationId xmlns:a16="http://schemas.microsoft.com/office/drawing/2014/main" id="{9DEDB5AF-ECB7-9D07-790A-3AEAA4368B80}"/>
                </a:ext>
              </a:extLst>
            </p:cNvPr>
            <p:cNvSpPr txBox="1"/>
            <p:nvPr/>
          </p:nvSpPr>
          <p:spPr>
            <a:xfrm>
              <a:off x="0" y="-47625"/>
              <a:ext cx="3197646" cy="3195730"/>
            </a:xfrm>
            <a:prstGeom prst="rect">
              <a:avLst/>
            </a:prstGeom>
          </p:spPr>
          <p:txBody>
            <a:bodyPr lIns="50800" tIns="50800" rIns="50800" bIns="50800" rtlCol="0" anchor="ctr"/>
            <a:lstStyle/>
            <a:p>
              <a:pPr algn="ctr">
                <a:lnSpc>
                  <a:spcPts val="3295"/>
                </a:lnSpc>
              </a:pPr>
              <a:endParaRPr/>
            </a:p>
          </p:txBody>
        </p:sp>
      </p:grpSp>
      <p:grpSp>
        <p:nvGrpSpPr>
          <p:cNvPr id="8" name="Group 8">
            <a:extLst>
              <a:ext uri="{FF2B5EF4-FFF2-40B4-BE49-F238E27FC236}">
                <a16:creationId xmlns:a16="http://schemas.microsoft.com/office/drawing/2014/main" id="{A1D82793-D2A7-2EE4-55C5-ADA9FDD70064}"/>
              </a:ext>
            </a:extLst>
          </p:cNvPr>
          <p:cNvGrpSpPr/>
          <p:nvPr/>
        </p:nvGrpSpPr>
        <p:grpSpPr>
          <a:xfrm rot="-10800000">
            <a:off x="1823282" y="1557904"/>
            <a:ext cx="6349556" cy="1217249"/>
            <a:chOff x="0" y="0"/>
            <a:chExt cx="2570920" cy="492861"/>
          </a:xfrm>
        </p:grpSpPr>
        <p:sp>
          <p:nvSpPr>
            <p:cNvPr id="9" name="Freeform 9">
              <a:extLst>
                <a:ext uri="{FF2B5EF4-FFF2-40B4-BE49-F238E27FC236}">
                  <a16:creationId xmlns:a16="http://schemas.microsoft.com/office/drawing/2014/main" id="{C0C8D30E-4DCA-64A3-ACC6-2944ED4FB2DB}"/>
                </a:ext>
              </a:extLst>
            </p:cNvPr>
            <p:cNvSpPr/>
            <p:nvPr/>
          </p:nvSpPr>
          <p:spPr>
            <a:xfrm>
              <a:off x="0" y="0"/>
              <a:ext cx="2570920" cy="492861"/>
            </a:xfrm>
            <a:custGeom>
              <a:avLst/>
              <a:gdLst/>
              <a:ahLst/>
              <a:cxnLst/>
              <a:rect l="l" t="t" r="r" b="b"/>
              <a:pathLst>
                <a:path w="2570920" h="492861">
                  <a:moveTo>
                    <a:pt x="0" y="0"/>
                  </a:moveTo>
                  <a:lnTo>
                    <a:pt x="2570920" y="0"/>
                  </a:lnTo>
                  <a:lnTo>
                    <a:pt x="2570920" y="492861"/>
                  </a:lnTo>
                  <a:lnTo>
                    <a:pt x="0" y="492861"/>
                  </a:lnTo>
                  <a:close/>
                </a:path>
              </a:pathLst>
            </a:custGeom>
            <a:solidFill>
              <a:srgbClr val="56AAF0"/>
            </a:solidFill>
          </p:spPr>
          <p:txBody>
            <a:bodyPr/>
            <a:lstStyle/>
            <a:p>
              <a:endParaRPr lang="en-US"/>
            </a:p>
          </p:txBody>
        </p:sp>
        <p:sp>
          <p:nvSpPr>
            <p:cNvPr id="10" name="TextBox 10">
              <a:extLst>
                <a:ext uri="{FF2B5EF4-FFF2-40B4-BE49-F238E27FC236}">
                  <a16:creationId xmlns:a16="http://schemas.microsoft.com/office/drawing/2014/main" id="{33D72401-7B1D-3C1C-1A34-641AC9111568}"/>
                </a:ext>
              </a:extLst>
            </p:cNvPr>
            <p:cNvSpPr txBox="1"/>
            <p:nvPr/>
          </p:nvSpPr>
          <p:spPr>
            <a:xfrm>
              <a:off x="0" y="-47625"/>
              <a:ext cx="2570920" cy="540486"/>
            </a:xfrm>
            <a:prstGeom prst="rect">
              <a:avLst/>
            </a:prstGeom>
          </p:spPr>
          <p:txBody>
            <a:bodyPr lIns="50800" tIns="50800" rIns="50800" bIns="50800" rtlCol="0" anchor="ctr"/>
            <a:lstStyle/>
            <a:p>
              <a:pPr algn="ctr">
                <a:lnSpc>
                  <a:spcPts val="3295"/>
                </a:lnSpc>
              </a:pPr>
              <a:endParaRPr/>
            </a:p>
          </p:txBody>
        </p:sp>
      </p:grpSp>
      <p:grpSp>
        <p:nvGrpSpPr>
          <p:cNvPr id="11" name="Group 11">
            <a:extLst>
              <a:ext uri="{FF2B5EF4-FFF2-40B4-BE49-F238E27FC236}">
                <a16:creationId xmlns:a16="http://schemas.microsoft.com/office/drawing/2014/main" id="{A97980DA-5872-A3C0-F0A7-8B42DAE242C8}"/>
              </a:ext>
            </a:extLst>
          </p:cNvPr>
          <p:cNvGrpSpPr/>
          <p:nvPr/>
        </p:nvGrpSpPr>
        <p:grpSpPr>
          <a:xfrm rot="-10800000">
            <a:off x="9448028" y="1955670"/>
            <a:ext cx="7897417" cy="7892685"/>
            <a:chOff x="0" y="0"/>
            <a:chExt cx="3197646" cy="3148105"/>
          </a:xfrm>
        </p:grpSpPr>
        <p:sp>
          <p:nvSpPr>
            <p:cNvPr id="12" name="Freeform 12">
              <a:extLst>
                <a:ext uri="{FF2B5EF4-FFF2-40B4-BE49-F238E27FC236}">
                  <a16:creationId xmlns:a16="http://schemas.microsoft.com/office/drawing/2014/main" id="{8D4CFC73-0811-E097-1B49-9C4298E65DEA}"/>
                </a:ext>
              </a:extLst>
            </p:cNvPr>
            <p:cNvSpPr/>
            <p:nvPr/>
          </p:nvSpPr>
          <p:spPr>
            <a:xfrm>
              <a:off x="0" y="0"/>
              <a:ext cx="3197646" cy="3148105"/>
            </a:xfrm>
            <a:custGeom>
              <a:avLst/>
              <a:gdLst/>
              <a:ahLst/>
              <a:cxnLst/>
              <a:rect l="l" t="t" r="r" b="b"/>
              <a:pathLst>
                <a:path w="3197646" h="3148105">
                  <a:moveTo>
                    <a:pt x="0" y="0"/>
                  </a:moveTo>
                  <a:lnTo>
                    <a:pt x="3197646" y="0"/>
                  </a:lnTo>
                  <a:lnTo>
                    <a:pt x="3197646" y="3148105"/>
                  </a:lnTo>
                  <a:lnTo>
                    <a:pt x="0" y="3148105"/>
                  </a:lnTo>
                  <a:close/>
                </a:path>
              </a:pathLst>
            </a:custGeom>
            <a:solidFill>
              <a:srgbClr val="EFEFEF"/>
            </a:solidFill>
          </p:spPr>
          <p:txBody>
            <a:bodyPr/>
            <a:lstStyle/>
            <a:p>
              <a:endParaRPr lang="en-US"/>
            </a:p>
          </p:txBody>
        </p:sp>
        <p:sp>
          <p:nvSpPr>
            <p:cNvPr id="13" name="TextBox 13">
              <a:extLst>
                <a:ext uri="{FF2B5EF4-FFF2-40B4-BE49-F238E27FC236}">
                  <a16:creationId xmlns:a16="http://schemas.microsoft.com/office/drawing/2014/main" id="{6D4E6C1C-48A1-C014-B1CC-7EE96B7BB7CC}"/>
                </a:ext>
              </a:extLst>
            </p:cNvPr>
            <p:cNvSpPr txBox="1"/>
            <p:nvPr/>
          </p:nvSpPr>
          <p:spPr>
            <a:xfrm>
              <a:off x="0" y="-47625"/>
              <a:ext cx="3197646" cy="3195730"/>
            </a:xfrm>
            <a:prstGeom prst="rect">
              <a:avLst/>
            </a:prstGeom>
          </p:spPr>
          <p:txBody>
            <a:bodyPr lIns="50800" tIns="50800" rIns="50800" bIns="50800" rtlCol="0" anchor="ctr"/>
            <a:lstStyle/>
            <a:p>
              <a:pPr algn="ctr">
                <a:lnSpc>
                  <a:spcPts val="3295"/>
                </a:lnSpc>
              </a:pPr>
              <a:endParaRPr/>
            </a:p>
          </p:txBody>
        </p:sp>
      </p:grpSp>
      <p:grpSp>
        <p:nvGrpSpPr>
          <p:cNvPr id="14" name="Group 14">
            <a:extLst>
              <a:ext uri="{FF2B5EF4-FFF2-40B4-BE49-F238E27FC236}">
                <a16:creationId xmlns:a16="http://schemas.microsoft.com/office/drawing/2014/main" id="{BD361D37-3FA7-B476-A0CD-B400BFC69DF8}"/>
              </a:ext>
            </a:extLst>
          </p:cNvPr>
          <p:cNvGrpSpPr/>
          <p:nvPr/>
        </p:nvGrpSpPr>
        <p:grpSpPr>
          <a:xfrm rot="-10800000">
            <a:off x="10221960" y="1576288"/>
            <a:ext cx="6349556" cy="1217249"/>
            <a:chOff x="0" y="0"/>
            <a:chExt cx="2570920" cy="492861"/>
          </a:xfrm>
        </p:grpSpPr>
        <p:sp>
          <p:nvSpPr>
            <p:cNvPr id="15" name="Freeform 15">
              <a:extLst>
                <a:ext uri="{FF2B5EF4-FFF2-40B4-BE49-F238E27FC236}">
                  <a16:creationId xmlns:a16="http://schemas.microsoft.com/office/drawing/2014/main" id="{52A94EA1-1A3F-AB6C-0777-98CBDE0548C3}"/>
                </a:ext>
              </a:extLst>
            </p:cNvPr>
            <p:cNvSpPr/>
            <p:nvPr/>
          </p:nvSpPr>
          <p:spPr>
            <a:xfrm>
              <a:off x="0" y="0"/>
              <a:ext cx="2570920" cy="492861"/>
            </a:xfrm>
            <a:custGeom>
              <a:avLst/>
              <a:gdLst/>
              <a:ahLst/>
              <a:cxnLst/>
              <a:rect l="l" t="t" r="r" b="b"/>
              <a:pathLst>
                <a:path w="2570920" h="492861">
                  <a:moveTo>
                    <a:pt x="0" y="0"/>
                  </a:moveTo>
                  <a:lnTo>
                    <a:pt x="2570920" y="0"/>
                  </a:lnTo>
                  <a:lnTo>
                    <a:pt x="2570920" y="492861"/>
                  </a:lnTo>
                  <a:lnTo>
                    <a:pt x="0" y="492861"/>
                  </a:lnTo>
                  <a:close/>
                </a:path>
              </a:pathLst>
            </a:custGeom>
            <a:solidFill>
              <a:srgbClr val="002697"/>
            </a:solidFill>
          </p:spPr>
          <p:txBody>
            <a:bodyPr/>
            <a:lstStyle/>
            <a:p>
              <a:endParaRPr lang="en-US"/>
            </a:p>
          </p:txBody>
        </p:sp>
        <p:sp>
          <p:nvSpPr>
            <p:cNvPr id="16" name="TextBox 16">
              <a:extLst>
                <a:ext uri="{FF2B5EF4-FFF2-40B4-BE49-F238E27FC236}">
                  <a16:creationId xmlns:a16="http://schemas.microsoft.com/office/drawing/2014/main" id="{5BF8B445-141F-5F5F-F0DC-083C81FA2117}"/>
                </a:ext>
              </a:extLst>
            </p:cNvPr>
            <p:cNvSpPr txBox="1"/>
            <p:nvPr/>
          </p:nvSpPr>
          <p:spPr>
            <a:xfrm>
              <a:off x="0" y="-47625"/>
              <a:ext cx="2570920" cy="540486"/>
            </a:xfrm>
            <a:prstGeom prst="rect">
              <a:avLst/>
            </a:prstGeom>
          </p:spPr>
          <p:txBody>
            <a:bodyPr lIns="50800" tIns="50800" rIns="50800" bIns="50800" rtlCol="0" anchor="ctr"/>
            <a:lstStyle/>
            <a:p>
              <a:pPr algn="ctr">
                <a:lnSpc>
                  <a:spcPts val="3295"/>
                </a:lnSpc>
              </a:pPr>
              <a:endParaRPr/>
            </a:p>
          </p:txBody>
        </p:sp>
      </p:grpSp>
      <p:sp>
        <p:nvSpPr>
          <p:cNvPr id="17" name="TextBox 17">
            <a:extLst>
              <a:ext uri="{FF2B5EF4-FFF2-40B4-BE49-F238E27FC236}">
                <a16:creationId xmlns:a16="http://schemas.microsoft.com/office/drawing/2014/main" id="{4345B0ED-7E2B-4E19-B0A7-11249E7B52BE}"/>
              </a:ext>
            </a:extLst>
          </p:cNvPr>
          <p:cNvSpPr txBox="1"/>
          <p:nvPr/>
        </p:nvSpPr>
        <p:spPr>
          <a:xfrm>
            <a:off x="2605763" y="1955708"/>
            <a:ext cx="4784593" cy="450216"/>
          </a:xfrm>
          <a:prstGeom prst="rect">
            <a:avLst/>
          </a:prstGeom>
        </p:spPr>
        <p:txBody>
          <a:bodyPr lIns="0" tIns="0" rIns="0" bIns="0" rtlCol="0" anchor="t">
            <a:spAutoFit/>
          </a:bodyPr>
          <a:lstStyle/>
          <a:p>
            <a:pPr algn="ctr">
              <a:lnSpc>
                <a:spcPts val="3520"/>
              </a:lnSpc>
            </a:pPr>
            <a:r>
              <a:rPr lang="en-US" sz="3200" b="1" dirty="0" err="1">
                <a:solidFill>
                  <a:srgbClr val="FFFFFF"/>
                </a:solidFill>
                <a:latin typeface="Montserrat Bold"/>
                <a:ea typeface="Montserrat Bold"/>
                <a:cs typeface="Montserrat Bold"/>
                <a:sym typeface="Montserrat Bold"/>
              </a:rPr>
              <a:t>Ngôn</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ngữ</a:t>
            </a:r>
            <a:r>
              <a:rPr lang="en-US" sz="3200" b="1" dirty="0">
                <a:solidFill>
                  <a:srgbClr val="FFFFFF"/>
                </a:solidFill>
                <a:latin typeface="Montserrat Bold"/>
                <a:ea typeface="Montserrat Bold"/>
                <a:cs typeface="Montserrat Bold"/>
                <a:sym typeface="Montserrat Bold"/>
              </a:rPr>
              <a:t> JavaScript</a:t>
            </a:r>
          </a:p>
        </p:txBody>
      </p:sp>
      <p:sp>
        <p:nvSpPr>
          <p:cNvPr id="18" name="TextBox 18">
            <a:extLst>
              <a:ext uri="{FF2B5EF4-FFF2-40B4-BE49-F238E27FC236}">
                <a16:creationId xmlns:a16="http://schemas.microsoft.com/office/drawing/2014/main" id="{14B8D981-8B0B-C522-5941-89053146F81F}"/>
              </a:ext>
            </a:extLst>
          </p:cNvPr>
          <p:cNvSpPr txBox="1"/>
          <p:nvPr/>
        </p:nvSpPr>
        <p:spPr>
          <a:xfrm>
            <a:off x="10672024" y="1955708"/>
            <a:ext cx="5449428" cy="450216"/>
          </a:xfrm>
          <a:prstGeom prst="rect">
            <a:avLst/>
          </a:prstGeom>
        </p:spPr>
        <p:txBody>
          <a:bodyPr lIns="0" tIns="0" rIns="0" bIns="0" rtlCol="0" anchor="t">
            <a:spAutoFit/>
          </a:bodyPr>
          <a:lstStyle/>
          <a:p>
            <a:pPr algn="ctr">
              <a:lnSpc>
                <a:spcPts val="3520"/>
              </a:lnSpc>
            </a:pPr>
            <a:r>
              <a:rPr lang="en-US" sz="3200" b="1" dirty="0" err="1">
                <a:solidFill>
                  <a:srgbClr val="FFFFFF"/>
                </a:solidFill>
                <a:latin typeface="Montserrat Bold"/>
                <a:ea typeface="Montserrat Bold"/>
                <a:cs typeface="Montserrat Bold"/>
                <a:sym typeface="Montserrat Bold"/>
              </a:rPr>
              <a:t>Môi</a:t>
            </a:r>
            <a:r>
              <a:rPr lang="en-US" sz="3200" b="1" dirty="0">
                <a:solidFill>
                  <a:srgbClr val="FFFFFF"/>
                </a:solidFill>
                <a:latin typeface="Montserrat Bold"/>
                <a:ea typeface="Montserrat Bold"/>
                <a:cs typeface="Montserrat Bold"/>
                <a:sym typeface="Montserrat Bold"/>
              </a:rPr>
              <a:t> </a:t>
            </a:r>
            <a:r>
              <a:rPr lang="en-US" sz="3200" b="1" dirty="0" err="1">
                <a:solidFill>
                  <a:srgbClr val="FFFFFF"/>
                </a:solidFill>
                <a:latin typeface="Montserrat Bold"/>
                <a:ea typeface="Montserrat Bold"/>
                <a:cs typeface="Montserrat Bold"/>
                <a:sym typeface="Montserrat Bold"/>
              </a:rPr>
              <a:t>trường</a:t>
            </a:r>
            <a:r>
              <a:rPr lang="en-US" sz="3200" b="1" dirty="0">
                <a:solidFill>
                  <a:srgbClr val="FFFFFF"/>
                </a:solidFill>
                <a:latin typeface="Montserrat Bold"/>
                <a:ea typeface="Montserrat Bold"/>
                <a:cs typeface="Montserrat Bold"/>
                <a:sym typeface="Montserrat Bold"/>
              </a:rPr>
              <a:t> Node.JS</a:t>
            </a:r>
          </a:p>
        </p:txBody>
      </p:sp>
      <p:sp>
        <p:nvSpPr>
          <p:cNvPr id="20" name="Freeform 20">
            <a:extLst>
              <a:ext uri="{FF2B5EF4-FFF2-40B4-BE49-F238E27FC236}">
                <a16:creationId xmlns:a16="http://schemas.microsoft.com/office/drawing/2014/main" id="{623A5E40-3A25-01A2-EAF8-D25047AAA1CB}"/>
              </a:ext>
            </a:extLst>
          </p:cNvPr>
          <p:cNvSpPr/>
          <p:nvPr/>
        </p:nvSpPr>
        <p:spPr>
          <a:xfrm flipH="1" flipV="1">
            <a:off x="14952992" y="6567702"/>
            <a:ext cx="3335008" cy="3976164"/>
          </a:xfrm>
          <a:custGeom>
            <a:avLst/>
            <a:gdLst/>
            <a:ahLst/>
            <a:cxnLst/>
            <a:rect l="l" t="t" r="r" b="b"/>
            <a:pathLst>
              <a:path w="3335008" h="3976164">
                <a:moveTo>
                  <a:pt x="3335008" y="3976164"/>
                </a:moveTo>
                <a:lnTo>
                  <a:pt x="0" y="3976164"/>
                </a:lnTo>
                <a:lnTo>
                  <a:pt x="0" y="0"/>
                </a:lnTo>
                <a:lnTo>
                  <a:pt x="3335008" y="0"/>
                </a:lnTo>
                <a:lnTo>
                  <a:pt x="3335008" y="397616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24" name="Picture 23" descr="A logo of a software company">
            <a:extLst>
              <a:ext uri="{FF2B5EF4-FFF2-40B4-BE49-F238E27FC236}">
                <a16:creationId xmlns:a16="http://schemas.microsoft.com/office/drawing/2014/main" id="{85C63FD8-D421-D85F-B59F-90F79E6AA9DA}"/>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10469060" y="3021607"/>
            <a:ext cx="6349556" cy="6349556"/>
          </a:xfrm>
          <a:prstGeom prst="rect">
            <a:avLst/>
          </a:prstGeom>
        </p:spPr>
      </p:pic>
      <p:pic>
        <p:nvPicPr>
          <p:cNvPr id="26" name="Picture 25" descr="A yellow and white logo&#10;&#10;AI-generated content may be incorrect.">
            <a:extLst>
              <a:ext uri="{FF2B5EF4-FFF2-40B4-BE49-F238E27FC236}">
                <a16:creationId xmlns:a16="http://schemas.microsoft.com/office/drawing/2014/main" id="{57D8B2CD-C2BF-3F13-3149-8F92CC8CF24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rcRect t="17043"/>
          <a:stretch/>
        </p:blipFill>
        <p:spPr>
          <a:xfrm>
            <a:off x="-23656" y="3963975"/>
            <a:ext cx="9982200" cy="4658047"/>
          </a:xfrm>
          <a:prstGeom prst="rect">
            <a:avLst/>
          </a:prstGeom>
        </p:spPr>
      </p:pic>
      <p:sp>
        <p:nvSpPr>
          <p:cNvPr id="22" name="Freeform 22">
            <a:extLst>
              <a:ext uri="{FF2B5EF4-FFF2-40B4-BE49-F238E27FC236}">
                <a16:creationId xmlns:a16="http://schemas.microsoft.com/office/drawing/2014/main" id="{25EC63CD-EE6E-06AC-846F-4715BFA4DB84}"/>
              </a:ext>
            </a:extLst>
          </p:cNvPr>
          <p:cNvSpPr/>
          <p:nvPr/>
        </p:nvSpPr>
        <p:spPr>
          <a:xfrm>
            <a:off x="16741630" y="228318"/>
            <a:ext cx="1207633" cy="1106348"/>
          </a:xfrm>
          <a:custGeom>
            <a:avLst/>
            <a:gdLst/>
            <a:ahLst/>
            <a:cxnLst/>
            <a:rect l="l" t="t" r="r" b="b"/>
            <a:pathLst>
              <a:path w="1207633" h="1106348">
                <a:moveTo>
                  <a:pt x="0" y="0"/>
                </a:moveTo>
                <a:lnTo>
                  <a:pt x="1207633" y="0"/>
                </a:lnTo>
                <a:lnTo>
                  <a:pt x="1207633" y="1106348"/>
                </a:lnTo>
                <a:lnTo>
                  <a:pt x="0" y="1106348"/>
                </a:lnTo>
                <a:lnTo>
                  <a:pt x="0" y="0"/>
                </a:lnTo>
                <a:close/>
              </a:path>
            </a:pathLst>
          </a:custGeom>
          <a:blipFill>
            <a:blip r:embed="rId8"/>
            <a:stretch>
              <a:fillRect/>
            </a:stretch>
          </a:blipFill>
        </p:spPr>
        <p:txBody>
          <a:bodyPr/>
          <a:lstStyle/>
          <a:p>
            <a:endParaRPr lang="en-US"/>
          </a:p>
        </p:txBody>
      </p:sp>
      <p:sp>
        <p:nvSpPr>
          <p:cNvPr id="19" name="TextBox 19">
            <a:extLst>
              <a:ext uri="{FF2B5EF4-FFF2-40B4-BE49-F238E27FC236}">
                <a16:creationId xmlns:a16="http://schemas.microsoft.com/office/drawing/2014/main" id="{84EA68F2-8A49-B469-60B0-A4629C7A0BB6}"/>
              </a:ext>
            </a:extLst>
          </p:cNvPr>
          <p:cNvSpPr txBox="1"/>
          <p:nvPr/>
        </p:nvSpPr>
        <p:spPr>
          <a:xfrm>
            <a:off x="1416487" y="3023144"/>
            <a:ext cx="6984599" cy="6696449"/>
          </a:xfrm>
          <a:prstGeom prst="rect">
            <a:avLst/>
          </a:prstGeom>
        </p:spPr>
        <p:txBody>
          <a:bodyPr wrap="square" lIns="0" tIns="0" rIns="0" bIns="0" rtlCol="0" anchor="t">
            <a:spAutoFit/>
          </a:bodyPr>
          <a:lstStyle/>
          <a:p>
            <a:pPr marL="539496" indent="-274320" algn="just">
              <a:lnSpc>
                <a:spcPts val="3494"/>
              </a:lnSpc>
            </a:pPr>
            <a:r>
              <a:rPr lang="en-US" sz="2400" dirty="0">
                <a:latin typeface="Montserrat" panose="00000500000000000000" pitchFamily="2" charset="0"/>
              </a:rPr>
              <a:t>=&gt; </a:t>
            </a:r>
            <a:r>
              <a:rPr lang="en-US" sz="2400" dirty="0" err="1">
                <a:latin typeface="Montserrat" panose="00000500000000000000" pitchFamily="2" charset="0"/>
              </a:rPr>
              <a:t>Là</a:t>
            </a:r>
            <a:r>
              <a:rPr lang="en-US" sz="2400" dirty="0">
                <a:latin typeface="Montserrat" panose="00000500000000000000" pitchFamily="2" charset="0"/>
              </a:rPr>
              <a:t> </a:t>
            </a:r>
            <a:r>
              <a:rPr lang="vi-VN" sz="2400" dirty="0">
                <a:latin typeface="Montserrat" panose="00000500000000000000" pitchFamily="2" charset="0"/>
              </a:rPr>
              <a:t>ngôn ngữ lập trình phổ biến dùng để phát triển web</a:t>
            </a:r>
            <a:r>
              <a:rPr lang="en-US" sz="2400" dirty="0">
                <a:latin typeface="Montserrat" panose="00000500000000000000" pitchFamily="2" charset="0"/>
              </a:rPr>
              <a:t> </a:t>
            </a:r>
            <a:r>
              <a:rPr lang="vi-VN" sz="2400" dirty="0">
                <a:latin typeface="Montserrat" panose="00000500000000000000" pitchFamily="2" charset="0"/>
              </a:rPr>
              <a:t>và tương tác trên trình duyệt</a:t>
            </a:r>
            <a:r>
              <a:rPr lang="en-US" sz="2400" dirty="0">
                <a:latin typeface="Montserrat" panose="00000500000000000000" pitchFamily="2" charset="0"/>
              </a:rPr>
              <a:t> (</a:t>
            </a:r>
            <a:r>
              <a:rPr lang="vi-VN" sz="2400" dirty="0">
                <a:latin typeface="Montserrat" panose="00000500000000000000" pitchFamily="2" charset="0"/>
              </a:rPr>
              <a:t>front-end</a:t>
            </a:r>
            <a:r>
              <a:rPr lang="en-US" sz="2400" dirty="0">
                <a:latin typeface="Montserrat" panose="00000500000000000000" pitchFamily="2" charset="0"/>
              </a:rPr>
              <a:t>)</a:t>
            </a:r>
            <a:r>
              <a:rPr lang="vi-VN" sz="2400" dirty="0">
                <a:latin typeface="Montserrat" panose="00000500000000000000" pitchFamily="2" charset="0"/>
              </a:rPr>
              <a:t> và </a:t>
            </a:r>
            <a:r>
              <a:rPr lang="en-US" sz="2400" dirty="0" err="1">
                <a:latin typeface="Montserrat" panose="00000500000000000000" pitchFamily="2" charset="0"/>
              </a:rPr>
              <a:t>máy</a:t>
            </a:r>
            <a:r>
              <a:rPr lang="en-US" sz="2400" dirty="0">
                <a:latin typeface="Montserrat" panose="00000500000000000000" pitchFamily="2" charset="0"/>
              </a:rPr>
              <a:t> </a:t>
            </a:r>
            <a:r>
              <a:rPr lang="en-US" sz="2400" dirty="0" err="1">
                <a:latin typeface="Montserrat" panose="00000500000000000000" pitchFamily="2" charset="0"/>
              </a:rPr>
              <a:t>chủ</a:t>
            </a:r>
            <a:r>
              <a:rPr lang="en-US" sz="2400" dirty="0">
                <a:latin typeface="Montserrat" panose="00000500000000000000" pitchFamily="2" charset="0"/>
              </a:rPr>
              <a:t> Node.js (</a:t>
            </a:r>
            <a:r>
              <a:rPr lang="vi-VN" sz="2400" dirty="0">
                <a:latin typeface="Montserrat" panose="00000500000000000000" pitchFamily="2" charset="0"/>
              </a:rPr>
              <a:t>back-end</a:t>
            </a:r>
            <a:r>
              <a:rPr lang="en-US" sz="2400" dirty="0">
                <a:latin typeface="Montserrat" panose="00000500000000000000" pitchFamily="2" charset="0"/>
              </a:rPr>
              <a:t>)</a:t>
            </a:r>
          </a:p>
          <a:p>
            <a:pPr marL="539496" indent="-27432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Tiết kiệm tài nguyên máy chủ:</a:t>
            </a:r>
            <a:r>
              <a:rPr lang="vi-VN" sz="2400" dirty="0">
                <a:latin typeface="Montserrat" panose="00000500000000000000" pitchFamily="2" charset="0"/>
              </a:rPr>
              <a:t> Xác thực đầu vào trước khi gửi đến máy chủ, giảm tải và tiết kiệm băng thông.</a:t>
            </a:r>
            <a:endParaRPr lang="en-US" sz="2400" dirty="0">
              <a:latin typeface="Montserrat" panose="00000500000000000000" pitchFamily="2" charset="0"/>
            </a:endParaRPr>
          </a:p>
          <a:p>
            <a:pPr marL="539496" indent="-27432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Phản hồi nhanh chóng:</a:t>
            </a:r>
            <a:r>
              <a:rPr lang="vi-VN" sz="2400" dirty="0">
                <a:latin typeface="Montserrat" panose="00000500000000000000" pitchFamily="2" charset="0"/>
              </a:rPr>
              <a:t> Hỗ trợ cập nhật nội dung mà không cần tải lại toàn bộ trang, cải thiện trải nghiệm người dùng.</a:t>
            </a:r>
            <a:endParaRPr lang="en-US" sz="2400" dirty="0">
              <a:latin typeface="Montserrat" panose="00000500000000000000" pitchFamily="2" charset="0"/>
            </a:endParaRPr>
          </a:p>
          <a:p>
            <a:pPr marL="539496" indent="-27432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Tạo trang web tương tác:</a:t>
            </a:r>
            <a:r>
              <a:rPr lang="vi-VN" sz="2400" dirty="0">
                <a:latin typeface="Montserrat" panose="00000500000000000000" pitchFamily="2" charset="0"/>
              </a:rPr>
              <a:t> Kết hợp HTML &amp; CSS để tạo hiệu ứng động, nâng cao tính trải nghiệm.</a:t>
            </a:r>
            <a:endParaRPr lang="en-US" sz="2400" dirty="0">
              <a:latin typeface="Montserrat" panose="00000500000000000000" pitchFamily="2" charset="0"/>
            </a:endParaRPr>
          </a:p>
          <a:p>
            <a:pPr marL="539496" indent="-27432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Giao diện phong phú:</a:t>
            </a:r>
            <a:r>
              <a:rPr lang="vi-VN" sz="2400" b="1" i="1" dirty="0">
                <a:latin typeface="Montserrat" panose="00000500000000000000" pitchFamily="2" charset="0"/>
              </a:rPr>
              <a:t> </a:t>
            </a:r>
            <a:r>
              <a:rPr lang="en-US" sz="2400" dirty="0">
                <a:latin typeface="Montserrat" panose="00000500000000000000" pitchFamily="2" charset="0"/>
              </a:rPr>
              <a:t>N</a:t>
            </a:r>
            <a:r>
              <a:rPr lang="vi-VN" sz="2400" dirty="0">
                <a:latin typeface="Montserrat" panose="00000500000000000000" pitchFamily="2" charset="0"/>
              </a:rPr>
              <a:t>hiều thư viện hỗ trợ</a:t>
            </a:r>
            <a:r>
              <a:rPr lang="en-US" sz="2400" dirty="0">
                <a:latin typeface="Montserrat" panose="00000500000000000000" pitchFamily="2" charset="0"/>
              </a:rPr>
              <a:t>: </a:t>
            </a:r>
            <a:r>
              <a:rPr lang="vi-VN" sz="2400" dirty="0">
                <a:latin typeface="Montserrat" panose="00000500000000000000" pitchFamily="2" charset="0"/>
              </a:rPr>
              <a:t>ReactJS, Chart.js, Algolia Places, AOS.</a:t>
            </a:r>
          </a:p>
        </p:txBody>
      </p:sp>
      <p:sp>
        <p:nvSpPr>
          <p:cNvPr id="21" name="TextBox 21">
            <a:extLst>
              <a:ext uri="{FF2B5EF4-FFF2-40B4-BE49-F238E27FC236}">
                <a16:creationId xmlns:a16="http://schemas.microsoft.com/office/drawing/2014/main" id="{9EEFF0EE-AA8E-B6BC-8C3B-CFCB6D16B552}"/>
              </a:ext>
            </a:extLst>
          </p:cNvPr>
          <p:cNvSpPr txBox="1"/>
          <p:nvPr/>
        </p:nvSpPr>
        <p:spPr>
          <a:xfrm>
            <a:off x="9637291" y="3032669"/>
            <a:ext cx="7518894" cy="6247608"/>
          </a:xfrm>
          <a:prstGeom prst="rect">
            <a:avLst/>
          </a:prstGeom>
        </p:spPr>
        <p:txBody>
          <a:bodyPr lIns="0" tIns="0" rIns="0" bIns="0" rtlCol="0" anchor="t">
            <a:spAutoFit/>
          </a:bodyPr>
          <a:lstStyle/>
          <a:p>
            <a:pPr marL="539496" lvl="1" indent="-274320" algn="just">
              <a:lnSpc>
                <a:spcPts val="3494"/>
              </a:lnSpc>
            </a:pPr>
            <a:r>
              <a:rPr lang="en-US" sz="2400" dirty="0">
                <a:latin typeface="Montserrat" panose="00000500000000000000" pitchFamily="2" charset="0"/>
              </a:rPr>
              <a:t>=&gt; </a:t>
            </a:r>
            <a:r>
              <a:rPr lang="vi-VN" sz="2400" dirty="0">
                <a:latin typeface="Montserrat" panose="00000500000000000000" pitchFamily="2" charset="0"/>
              </a:rPr>
              <a:t>Node.js là nền tảng chạy JavaScript trên máy chủ, sử dụng V8 JavaScript Engine để xử lý bất đồng bộ theo mô hình non-blocking, event-driven, giúp tối ưu hiệu suất và phát triển ứng dụng web nhanh chóng</a:t>
            </a:r>
            <a:r>
              <a:rPr lang="en-US" sz="2400" dirty="0">
                <a:latin typeface="Montserrat" panose="00000500000000000000" pitchFamily="2" charset="0"/>
              </a:rPr>
              <a:t>.</a:t>
            </a:r>
            <a:endParaRPr lang="en-US" sz="2400" dirty="0">
              <a:solidFill>
                <a:srgbClr val="000000"/>
              </a:solidFill>
              <a:latin typeface="Montserrat" panose="00000500000000000000" pitchFamily="2" charset="0"/>
              <a:sym typeface="Montserrat"/>
            </a:endParaRPr>
          </a:p>
          <a:p>
            <a:pPr marL="608076" lvl="1" indent="-34290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Không đồng bộ &amp; hướng sự kiện:</a:t>
            </a:r>
            <a:r>
              <a:rPr lang="vi-VN" sz="2400" dirty="0">
                <a:latin typeface="Montserrat" panose="00000500000000000000" pitchFamily="2" charset="0"/>
              </a:rPr>
              <a:t> Giúp xử lý nhiều yêu cầu mà không cần chờ đợi.</a:t>
            </a:r>
          </a:p>
          <a:p>
            <a:pPr marL="608076" lvl="1" indent="-34290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Có npm (Node Package Manager):</a:t>
            </a:r>
            <a:r>
              <a:rPr lang="vi-VN" sz="2400" dirty="0">
                <a:latin typeface="Montserrat" panose="00000500000000000000" pitchFamily="2" charset="0"/>
              </a:rPr>
              <a:t> Hỗ trợ hàng nghìn thư viện giúp phát triển ứng dụng nhanh chóng.</a:t>
            </a:r>
          </a:p>
          <a:p>
            <a:pPr marL="608076" lvl="1" indent="-34290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Dùng để xây dựng:</a:t>
            </a:r>
            <a:r>
              <a:rPr lang="vi-VN" sz="2400" dirty="0">
                <a:latin typeface="Montserrat" panose="00000500000000000000" pitchFamily="2" charset="0"/>
              </a:rPr>
              <a:t> API, ứng dụng web, microservices, chatbot, v.v.</a:t>
            </a:r>
          </a:p>
          <a:p>
            <a:pPr marL="608076" lvl="1" indent="-342900" algn="just">
              <a:lnSpc>
                <a:spcPts val="3494"/>
              </a:lnSpc>
              <a:buFont typeface="Arial" panose="020B0604020202020204" pitchFamily="34" charset="0"/>
              <a:buChar char="•"/>
            </a:pPr>
            <a:r>
              <a:rPr lang="vi-VN" sz="2400" b="1" i="1" dirty="0">
                <a:solidFill>
                  <a:srgbClr val="002697"/>
                </a:solidFill>
                <a:latin typeface="Montserrat" panose="00000500000000000000" pitchFamily="2" charset="0"/>
              </a:rPr>
              <a:t>Hỗ trợ đa nền tảng:</a:t>
            </a:r>
            <a:r>
              <a:rPr lang="vi-VN" sz="2400" dirty="0">
                <a:latin typeface="Montserrat" panose="00000500000000000000" pitchFamily="2" charset="0"/>
              </a:rPr>
              <a:t> Chạy được trên Windows, macOS, Linux.</a:t>
            </a:r>
            <a:endParaRPr lang="en-US" sz="2400" dirty="0">
              <a:latin typeface="Montserrat" panose="00000500000000000000" pitchFamily="2" charset="0"/>
            </a:endParaRPr>
          </a:p>
        </p:txBody>
      </p:sp>
    </p:spTree>
    <p:extLst>
      <p:ext uri="{BB962C8B-B14F-4D97-AF65-F5344CB8AC3E}">
        <p14:creationId xmlns:p14="http://schemas.microsoft.com/office/powerpoint/2010/main" val="382499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1321</Words>
  <Application>Microsoft Office PowerPoint</Application>
  <PresentationFormat>Custom</PresentationFormat>
  <Paragraphs>109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Montserrat Bold</vt:lpstr>
      <vt:lpstr>Canva Sans</vt:lpstr>
      <vt:lpstr>Arial Blod</vt:lpstr>
      <vt:lpstr>Arial</vt:lpstr>
      <vt:lpstr>Calibri</vt:lpstr>
      <vt:lpstr>Montserrat</vt:lpstr>
      <vt:lpstr>Inter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KLTN - Tài chính ngân hàng (1)</dc:title>
  <dc:creator>Duyên Vũ</dc:creator>
  <cp:lastModifiedBy>Duyên Vũ</cp:lastModifiedBy>
  <cp:revision>11</cp:revision>
  <dcterms:created xsi:type="dcterms:W3CDTF">2006-08-16T00:00:00Z</dcterms:created>
  <dcterms:modified xsi:type="dcterms:W3CDTF">2025-06-01T10:37:06Z</dcterms:modified>
  <dc:identifier>DAGovpsbEYA</dc:identifier>
</cp:coreProperties>
</file>